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2"/>
  </p:notesMasterIdLst>
  <p:handoutMasterIdLst>
    <p:handoutMasterId r:id="rId23"/>
  </p:handoutMasterIdLst>
  <p:sldIdLst>
    <p:sldId id="259" r:id="rId5"/>
    <p:sldId id="260" r:id="rId6"/>
    <p:sldId id="280" r:id="rId7"/>
    <p:sldId id="264" r:id="rId8"/>
    <p:sldId id="265" r:id="rId9"/>
    <p:sldId id="278" r:id="rId10"/>
    <p:sldId id="266" r:id="rId11"/>
    <p:sldId id="279" r:id="rId12"/>
    <p:sldId id="269" r:id="rId13"/>
    <p:sldId id="270" r:id="rId14"/>
    <p:sldId id="271" r:id="rId15"/>
    <p:sldId id="273" r:id="rId16"/>
    <p:sldId id="274" r:id="rId17"/>
    <p:sldId id="275" r:id="rId18"/>
    <p:sldId id="277" r:id="rId19"/>
    <p:sldId id="276" r:id="rId20"/>
    <p:sldId id="281"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03" d="100"/>
          <a:sy n="103" d="100"/>
        </p:scale>
        <p:origin x="138" y="348"/>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howGuides="1">
      <p:cViewPr varScale="1">
        <p:scale>
          <a:sx n="76" d="100"/>
          <a:sy n="76" d="100"/>
        </p:scale>
        <p:origin x="32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5/16/2019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8074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a:noFill/>
          <a:effectLst>
            <a:softEdge rad="31750"/>
          </a:effectLst>
        </p:spPr>
        <p:txBody>
          <a:bodyPr anchor="b">
            <a:noAutofit/>
          </a:bodyPr>
          <a:lstStyle>
            <a:lvl1pPr>
              <a:defRPr sz="5400">
                <a:solidFill>
                  <a:schemeClr val="bg1"/>
                </a:solidFill>
              </a:defRPr>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bg1"/>
                </a:solidFill>
              </a:defRPr>
            </a:lvl1pPr>
          </a:lstStyle>
          <a:p>
            <a:fld id="{EC7E0930-FB34-4340-A70C-5932E6885F13}" type="datetime1">
              <a:rPr lang="en-US" smtClean="0"/>
              <a:t>5/17/2019</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bg1"/>
                </a:solidFill>
              </a:defRPr>
            </a:lvl1pPr>
          </a:lstStyle>
          <a:p>
            <a:r>
              <a:rPr lang="en-US"/>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49098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71E544E-9D6B-4E42-894F-3F6038CEEB55}" type="datetime1">
              <a:rPr lang="en-US" smtClean="0"/>
              <a:t>5/17/2019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66616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C85030F-478D-4383-A07F-5C883CA7428F}" type="datetime1">
              <a:rPr lang="en-US" smtClean="0"/>
              <a:t>5/17/2019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91729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B7C5BC7-13C1-4C67-A6EF-F24E5D7838BB}" type="datetime1">
              <a:rPr lang="en-US" smtClean="0"/>
              <a:t>5/17/2019</a:t>
            </a:fld>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13552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46779670-2EB5-4B5E-82F1-2C7D6D31E521}" type="datetime1">
              <a:rPr lang="en-US" smtClean="0"/>
              <a:t>5/17/2019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77491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916ED55-D511-4032-8D20-2526E5EE371B}" type="datetime1">
              <a:rPr lang="en-US" smtClean="0"/>
              <a:t>5/17/2019</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78340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609524" y="1499616"/>
            <a:ext cx="4818888" cy="938784"/>
          </a:xfrm>
        </p:spPr>
        <p:txBody>
          <a:bodyPr anchor="b">
            <a:noAutofit/>
          </a:bodyPr>
          <a:lstStyle>
            <a:lvl1pPr marL="0" indent="0">
              <a:spcBef>
                <a:spcPts val="0"/>
              </a:spcBef>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9524"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D514D8E7-D6FC-4FF6-8169-DC569AEFFDF4}" type="datetime1">
              <a:rPr lang="en-US" smtClean="0"/>
              <a:t>5/17/2019</a:t>
            </a:fld>
            <a:endParaRPr lang="en-US"/>
          </a:p>
        </p:txBody>
      </p:sp>
      <p:sp>
        <p:nvSpPr>
          <p:cNvPr id="8" name="Footer Placeholder 7"/>
          <p:cNvSpPr>
            <a:spLocks noGrp="1"/>
          </p:cNvSpPr>
          <p:nvPr>
            <p:ph type="ftr" sz="quarter" idx="11"/>
          </p:nvPr>
        </p:nvSpPr>
        <p:spPr/>
        <p:txBody>
          <a:bodyPr/>
          <a:lstStyle/>
          <a:p>
            <a:r>
              <a:rPr lang="en-US"/>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54595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441CB73-BB63-408D-8FAB-EEE01AF7B98C}" type="datetime1">
              <a:rPr lang="en-US" smtClean="0"/>
              <a:t>5/17/2019</a:t>
            </a:fld>
            <a:endParaRPr lang="en-US"/>
          </a:p>
        </p:txBody>
      </p:sp>
      <p:sp>
        <p:nvSpPr>
          <p:cNvPr id="4" name="Footer Placeholder 3"/>
          <p:cNvSpPr>
            <a:spLocks noGrp="1"/>
          </p:cNvSpPr>
          <p:nvPr>
            <p:ph type="ftr" sz="quarter" idx="11"/>
          </p:nvPr>
        </p:nvSpPr>
        <p:spPr/>
        <p:txBody>
          <a:bodyPr/>
          <a:lstStyle/>
          <a:p>
            <a:r>
              <a:rPr lang="en-US"/>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12167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B53A1-4BAA-4840-8254-31763D4FF834}" type="datetime1">
              <a:rPr lang="en-US" smtClean="0"/>
              <a:t>5/17/2019</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smtClean="0"/>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56617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8"/>
            <a:ext cx="12188825" cy="6858000"/>
          </a:xfrm>
          <a:prstGeom prst="rect">
            <a:avLst/>
          </a:prstGeom>
        </p:spPr>
      </p:pic>
      <p:sp>
        <p:nvSpPr>
          <p:cNvPr id="2" name="Title 1"/>
          <p:cNvSpPr>
            <a:spLocks noGrp="1"/>
          </p:cNvSpPr>
          <p:nvPr>
            <p:ph type="title"/>
          </p:nvPr>
        </p:nvSpPr>
        <p:spPr bwMode="white">
          <a:xfrm>
            <a:off x="1598612" y="381000"/>
            <a:ext cx="3293422" cy="1371600"/>
          </a:xfrm>
        </p:spPr>
        <p:txBody>
          <a:bodyPr anchor="b">
            <a:normAutofit/>
          </a:bodyPr>
          <a:lstStyle>
            <a:lvl1pPr algn="l">
              <a:defRPr sz="2800" b="0" cap="all" baseline="0">
                <a:solidFill>
                  <a:schemeClr val="tx2"/>
                </a:solidFill>
              </a:defRPr>
            </a:lvl1pPr>
          </a:lstStyle>
          <a:p>
            <a:r>
              <a:rPr lang="en-US"/>
              <a:t>Click to edit Master title style</a:t>
            </a:r>
            <a:endParaRPr dirty="0"/>
          </a:p>
        </p:txBody>
      </p:sp>
      <p:sp>
        <p:nvSpPr>
          <p:cNvPr id="4" name="Text Placeholder 3"/>
          <p:cNvSpPr>
            <a:spLocks noGrp="1"/>
          </p:cNvSpPr>
          <p:nvPr>
            <p:ph type="body" sz="half" idx="2"/>
          </p:nvPr>
        </p:nvSpPr>
        <p:spPr bwMode="white">
          <a:xfrm>
            <a:off x="1598612"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232426"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2FEC764F-E58F-49B1-9BF0-6A33608B77EA}" type="datetime1">
              <a:rPr lang="en-US" smtClean="0"/>
              <a:t>5/17/2019</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1118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userDrawn="1"/>
        </p:nvSpPr>
        <p:spPr>
          <a:xfrm>
            <a:off x="5103812" y="0"/>
            <a:ext cx="63246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616718"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bwMode="auto">
          <a:xfrm>
            <a:off x="5232426" y="482600"/>
            <a:ext cx="60435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61671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F3C37D-50F9-4FFA-B17C-C2494FB50710}" type="datetime1">
              <a:rPr lang="en-US" smtClean="0"/>
              <a:t>5/17/2019</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570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5180250" y="6316091"/>
            <a:ext cx="1218883" cy="365125"/>
          </a:xfrm>
          <a:prstGeom prst="rect">
            <a:avLst/>
          </a:prstGeom>
        </p:spPr>
        <p:txBody>
          <a:bodyPr vert="horz" lIns="91440" tIns="45720" rIns="91440" bIns="45720" rtlCol="0" anchor="ctr"/>
          <a:lstStyle>
            <a:lvl1pPr algn="l">
              <a:defRPr sz="1100" cap="all" baseline="0">
                <a:solidFill>
                  <a:schemeClr val="tx1"/>
                </a:solidFill>
              </a:defRPr>
            </a:lvl1pPr>
          </a:lstStyle>
          <a:p>
            <a:fld id="{A0546313-816B-4CF2-B1EE-F1C1CCFDFEBB}" type="datetime1">
              <a:rPr lang="en-US" smtClean="0"/>
              <a:t>5/17/2019</a:t>
            </a:fld>
            <a:endParaRPr lang="en-US" dirty="0"/>
          </a:p>
        </p:txBody>
      </p:sp>
      <p:sp>
        <p:nvSpPr>
          <p:cNvPr id="5" name="Footer Placeholder 4"/>
          <p:cNvSpPr>
            <a:spLocks noGrp="1"/>
          </p:cNvSpPr>
          <p:nvPr>
            <p:ph type="ftr" sz="quarter" idx="3"/>
          </p:nvPr>
        </p:nvSpPr>
        <p:spPr>
          <a:xfrm>
            <a:off x="6595933" y="6316091"/>
            <a:ext cx="3974065" cy="365125"/>
          </a:xfrm>
          <a:prstGeom prst="rect">
            <a:avLst/>
          </a:prstGeom>
        </p:spPr>
        <p:txBody>
          <a:bodyPr vert="horz" lIns="91440" tIns="45720" rIns="91440" bIns="45720" rtlCol="0" anchor="ctr"/>
          <a:lstStyle>
            <a:lvl1pPr algn="ctr">
              <a:defRPr sz="1100" cap="all" baseline="0">
                <a:solidFill>
                  <a:schemeClr val="tx1"/>
                </a:solidFill>
              </a:defRPr>
            </a:lvl1pPr>
          </a:lstStyle>
          <a:p>
            <a:r>
              <a:rPr lang="en-US"/>
              <a:t>Add a footer</a:t>
            </a:r>
          </a:p>
        </p:txBody>
      </p:sp>
      <p:sp>
        <p:nvSpPr>
          <p:cNvPr id="6" name="Slide Number Placeholder 5"/>
          <p:cNvSpPr>
            <a:spLocks noGrp="1"/>
          </p:cNvSpPr>
          <p:nvPr>
            <p:ph type="sldNum" sz="quarter" idx="4"/>
          </p:nvPr>
        </p:nvSpPr>
        <p:spPr>
          <a:xfrm>
            <a:off x="10766796" y="6316091"/>
            <a:ext cx="609441" cy="365125"/>
          </a:xfrm>
          <a:prstGeom prst="rect">
            <a:avLst/>
          </a:prstGeom>
        </p:spPr>
        <p:txBody>
          <a:bodyPr vert="horz" lIns="91440" tIns="45720" rIns="91440" bIns="45720" rtlCol="0" anchor="ctr"/>
          <a:lstStyle>
            <a:lvl1pPr algn="r">
              <a:defRPr sz="11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5126290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2"/>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2"/>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2"/>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2"/>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2"/>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39" userDrawn="1">
          <p15:clr>
            <a:srgbClr val="F26B43"/>
          </p15:clr>
        </p15:guide>
        <p15:guide id="2" pos="1007" userDrawn="1">
          <p15:clr>
            <a:srgbClr val="F26B43"/>
          </p15:clr>
        </p15:guide>
        <p15:guide id="3" pos="71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Utilizing Meteorological Data with Supervised Learning to Predict Snowfall Amounts at Copper Mountain Ski Resort</a:t>
            </a:r>
            <a:br>
              <a:rPr lang="en-US" dirty="0"/>
            </a:br>
            <a:endParaRPr lang="en-US" dirty="0"/>
          </a:p>
        </p:txBody>
      </p:sp>
      <p:sp>
        <p:nvSpPr>
          <p:cNvPr id="3" name="Subtitle 2"/>
          <p:cNvSpPr>
            <a:spLocks noGrp="1"/>
          </p:cNvSpPr>
          <p:nvPr>
            <p:ph type="subTitle" idx="1"/>
          </p:nvPr>
        </p:nvSpPr>
        <p:spPr/>
        <p:txBody>
          <a:bodyPr/>
          <a:lstStyle/>
          <a:p>
            <a:r>
              <a:rPr lang="en-US" dirty="0"/>
              <a:t>Dustin Rapp</a:t>
            </a:r>
          </a:p>
        </p:txBody>
      </p:sp>
      <p:sp>
        <p:nvSpPr>
          <p:cNvPr id="4" name="Slide Number Placeholder 3">
            <a:extLst>
              <a:ext uri="{FF2B5EF4-FFF2-40B4-BE49-F238E27FC236}">
                <a16:creationId xmlns:a16="http://schemas.microsoft.com/office/drawing/2014/main" id="{353A7238-9189-4E9E-8DD9-1D9F620D4B47}"/>
              </a:ext>
            </a:extLst>
          </p:cNvPr>
          <p:cNvSpPr>
            <a:spLocks noGrp="1"/>
          </p:cNvSpPr>
          <p:nvPr>
            <p:ph type="sldNum" sz="quarter" idx="12"/>
          </p:nvPr>
        </p:nvSpPr>
        <p:spPr/>
        <p:txBody>
          <a:bodyPr/>
          <a:lstStyle/>
          <a:p>
            <a:fld id="{7DC1BBB0-96F0-4077-A278-0F3FB5C104D3}" type="slidenum">
              <a:rPr lang="en-US" smtClean="0"/>
              <a:pPr/>
              <a:t>1</a:t>
            </a:fld>
            <a:endParaRPr lang="en-US"/>
          </a:p>
        </p:txBody>
      </p:sp>
    </p:spTree>
    <p:extLst>
      <p:ext uri="{BB962C8B-B14F-4D97-AF65-F5344CB8AC3E}">
        <p14:creationId xmlns:p14="http://schemas.microsoft.com/office/powerpoint/2010/main" val="4919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B53A-77B3-4F34-9354-E10C24177177}"/>
              </a:ext>
            </a:extLst>
          </p:cNvPr>
          <p:cNvSpPr>
            <a:spLocks noGrp="1"/>
          </p:cNvSpPr>
          <p:nvPr>
            <p:ph type="title"/>
          </p:nvPr>
        </p:nvSpPr>
        <p:spPr/>
        <p:txBody>
          <a:bodyPr anchor="ctr"/>
          <a:lstStyle/>
          <a:p>
            <a:r>
              <a:rPr lang="en-US" dirty="0"/>
              <a:t>Feature Selection</a:t>
            </a:r>
          </a:p>
        </p:txBody>
      </p:sp>
      <p:sp>
        <p:nvSpPr>
          <p:cNvPr id="3" name="Content Placeholder 2">
            <a:extLst>
              <a:ext uri="{FF2B5EF4-FFF2-40B4-BE49-F238E27FC236}">
                <a16:creationId xmlns:a16="http://schemas.microsoft.com/office/drawing/2014/main" id="{20E246C8-D268-458E-A77C-CF58AAA46D96}"/>
              </a:ext>
            </a:extLst>
          </p:cNvPr>
          <p:cNvSpPr>
            <a:spLocks noGrp="1"/>
          </p:cNvSpPr>
          <p:nvPr>
            <p:ph idx="1"/>
          </p:nvPr>
        </p:nvSpPr>
        <p:spPr>
          <a:xfrm>
            <a:off x="1593436" y="1295400"/>
            <a:ext cx="9782801" cy="4572000"/>
          </a:xfrm>
        </p:spPr>
        <p:txBody>
          <a:bodyPr/>
          <a:lstStyle/>
          <a:p>
            <a:r>
              <a:rPr lang="en-US" dirty="0" err="1"/>
              <a:t>Statsmodel</a:t>
            </a:r>
            <a:r>
              <a:rPr lang="en-US" dirty="0"/>
              <a:t> using forward stepwise approach on Training Datasets</a:t>
            </a:r>
          </a:p>
          <a:p>
            <a:r>
              <a:rPr lang="en-US" dirty="0"/>
              <a:t>Adjusted R</a:t>
            </a:r>
            <a:r>
              <a:rPr lang="en-US" baseline="30000" dirty="0"/>
              <a:t>2</a:t>
            </a:r>
            <a:r>
              <a:rPr lang="en-US" dirty="0"/>
              <a:t> used as metric</a:t>
            </a:r>
          </a:p>
          <a:p>
            <a:r>
              <a:rPr lang="en-US" dirty="0"/>
              <a:t>Optimized such that individual feature t-statistic confidence intervals (p values) were minimized</a:t>
            </a:r>
          </a:p>
          <a:p>
            <a:r>
              <a:rPr lang="en-US" dirty="0"/>
              <a:t>Upper Air Data did improve Adjusted R</a:t>
            </a:r>
            <a:r>
              <a:rPr lang="en-US" baseline="30000" dirty="0"/>
              <a:t>2 </a:t>
            </a:r>
            <a:r>
              <a:rPr lang="en-US" dirty="0"/>
              <a:t> </a:t>
            </a:r>
          </a:p>
          <a:p>
            <a:endParaRPr lang="en-US" dirty="0"/>
          </a:p>
          <a:p>
            <a:endParaRPr lang="en-US" dirty="0"/>
          </a:p>
        </p:txBody>
      </p:sp>
      <p:graphicFrame>
        <p:nvGraphicFramePr>
          <p:cNvPr id="4" name="Table 3">
            <a:extLst>
              <a:ext uri="{FF2B5EF4-FFF2-40B4-BE49-F238E27FC236}">
                <a16:creationId xmlns:a16="http://schemas.microsoft.com/office/drawing/2014/main" id="{C2A1E67A-FAA0-47D9-BF4E-0B26FB17B761}"/>
              </a:ext>
            </a:extLst>
          </p:cNvPr>
          <p:cNvGraphicFramePr>
            <a:graphicFrameLocks noGrp="1" noChangeAspect="1"/>
          </p:cNvGraphicFramePr>
          <p:nvPr>
            <p:extLst>
              <p:ext uri="{D42A27DB-BD31-4B8C-83A1-F6EECF244321}">
                <p14:modId xmlns:p14="http://schemas.microsoft.com/office/powerpoint/2010/main" val="2629835778"/>
              </p:ext>
            </p:extLst>
          </p:nvPr>
        </p:nvGraphicFramePr>
        <p:xfrm>
          <a:off x="1827212" y="4753136"/>
          <a:ext cx="3139100" cy="1624030"/>
        </p:xfrm>
        <a:graphic>
          <a:graphicData uri="http://schemas.openxmlformats.org/drawingml/2006/table">
            <a:tbl>
              <a:tblPr>
                <a:tableStyleId>{5C22544A-7EE6-4342-B048-85BDC9FD1C3A}</a:tableStyleId>
              </a:tblPr>
              <a:tblGrid>
                <a:gridCol w="784775">
                  <a:extLst>
                    <a:ext uri="{9D8B030D-6E8A-4147-A177-3AD203B41FA5}">
                      <a16:colId xmlns:a16="http://schemas.microsoft.com/office/drawing/2014/main" val="3687585005"/>
                    </a:ext>
                  </a:extLst>
                </a:gridCol>
                <a:gridCol w="784775">
                  <a:extLst>
                    <a:ext uri="{9D8B030D-6E8A-4147-A177-3AD203B41FA5}">
                      <a16:colId xmlns:a16="http://schemas.microsoft.com/office/drawing/2014/main" val="361015655"/>
                    </a:ext>
                  </a:extLst>
                </a:gridCol>
                <a:gridCol w="784775">
                  <a:extLst>
                    <a:ext uri="{9D8B030D-6E8A-4147-A177-3AD203B41FA5}">
                      <a16:colId xmlns:a16="http://schemas.microsoft.com/office/drawing/2014/main" val="3617587125"/>
                    </a:ext>
                  </a:extLst>
                </a:gridCol>
                <a:gridCol w="784775">
                  <a:extLst>
                    <a:ext uri="{9D8B030D-6E8A-4147-A177-3AD203B41FA5}">
                      <a16:colId xmlns:a16="http://schemas.microsoft.com/office/drawing/2014/main" val="4217296250"/>
                    </a:ext>
                  </a:extLst>
                </a:gridCol>
              </a:tblGrid>
              <a:tr h="376586">
                <a:tc gridSpan="4">
                  <a:txBody>
                    <a:bodyPr/>
                    <a:lstStyle/>
                    <a:p>
                      <a:pPr algn="l" fontAlgn="ctr"/>
                      <a:r>
                        <a:rPr lang="en-US" sz="1000" b="1" i="0" u="none" strike="noStrike" dirty="0">
                          <a:solidFill>
                            <a:srgbClr val="000000"/>
                          </a:solidFill>
                          <a:effectLst/>
                          <a:latin typeface="Arial" panose="020B0604020202020204" pitchFamily="34" charset="0"/>
                        </a:rPr>
                        <a:t>Partition A – Best Combination of Features </a:t>
                      </a:r>
                    </a:p>
                  </a:txBody>
                  <a:tcPr marL="9383" marR="9383" marT="9652"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507524443"/>
                  </a:ext>
                </a:extLst>
              </a:tr>
              <a:tr h="376586">
                <a:tc>
                  <a:txBody>
                    <a:bodyPr/>
                    <a:lstStyle/>
                    <a:p>
                      <a:pPr algn="r" fontAlgn="ctr"/>
                      <a:r>
                        <a:rPr lang="en-US" sz="900" u="none" strike="noStrike" dirty="0">
                          <a:effectLst/>
                        </a:rPr>
                        <a:t>Dataset</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Adj. R-squared:</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F-statistic:</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Prob (F-statistic):</a:t>
                      </a:r>
                      <a:endParaRPr lang="en-US" sz="900" b="1"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1955937283"/>
                  </a:ext>
                </a:extLst>
              </a:tr>
              <a:tr h="350696">
                <a:tc>
                  <a:txBody>
                    <a:bodyPr/>
                    <a:lstStyle/>
                    <a:p>
                      <a:pPr algn="r" fontAlgn="ctr"/>
                      <a:r>
                        <a:rPr lang="en-US" sz="900" u="none" strike="noStrike">
                          <a:effectLst/>
                        </a:rPr>
                        <a:t>Surface Data Only</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0.044</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3.765</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0.0118</a:t>
                      </a:r>
                      <a:endParaRPr lang="en-US" sz="900" b="0"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2554092852"/>
                  </a:ext>
                </a:extLst>
              </a:tr>
              <a:tr h="520162">
                <a:tc>
                  <a:txBody>
                    <a:bodyPr/>
                    <a:lstStyle/>
                    <a:p>
                      <a:pPr algn="r" fontAlgn="ctr"/>
                      <a:r>
                        <a:rPr lang="en-US" sz="900" u="none" strike="noStrike">
                          <a:effectLst/>
                        </a:rPr>
                        <a:t>Surface+Upper Air Data</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0.129</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3.087</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0.000606</a:t>
                      </a:r>
                      <a:endParaRPr lang="en-US" sz="900" b="0" i="0" u="none" strike="noStrike" dirty="0">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3858513053"/>
                  </a:ext>
                </a:extLst>
              </a:tr>
            </a:tbl>
          </a:graphicData>
        </a:graphic>
      </p:graphicFrame>
      <p:graphicFrame>
        <p:nvGraphicFramePr>
          <p:cNvPr id="8" name="Table 7">
            <a:extLst>
              <a:ext uri="{FF2B5EF4-FFF2-40B4-BE49-F238E27FC236}">
                <a16:creationId xmlns:a16="http://schemas.microsoft.com/office/drawing/2014/main" id="{A287BEA3-E059-4CE0-A330-9057D477EE01}"/>
              </a:ext>
            </a:extLst>
          </p:cNvPr>
          <p:cNvGraphicFramePr>
            <a:graphicFrameLocks noGrp="1" noChangeAspect="1"/>
          </p:cNvGraphicFramePr>
          <p:nvPr>
            <p:extLst>
              <p:ext uri="{D42A27DB-BD31-4B8C-83A1-F6EECF244321}">
                <p14:modId xmlns:p14="http://schemas.microsoft.com/office/powerpoint/2010/main" val="3010848963"/>
              </p:ext>
            </p:extLst>
          </p:nvPr>
        </p:nvGraphicFramePr>
        <p:xfrm>
          <a:off x="6484836" y="4632901"/>
          <a:ext cx="3139100" cy="1859398"/>
        </p:xfrm>
        <a:graphic>
          <a:graphicData uri="http://schemas.openxmlformats.org/drawingml/2006/table">
            <a:tbl>
              <a:tblPr>
                <a:tableStyleId>{5C22544A-7EE6-4342-B048-85BDC9FD1C3A}</a:tableStyleId>
              </a:tblPr>
              <a:tblGrid>
                <a:gridCol w="784775">
                  <a:extLst>
                    <a:ext uri="{9D8B030D-6E8A-4147-A177-3AD203B41FA5}">
                      <a16:colId xmlns:a16="http://schemas.microsoft.com/office/drawing/2014/main" val="2871565047"/>
                    </a:ext>
                  </a:extLst>
                </a:gridCol>
                <a:gridCol w="784775">
                  <a:extLst>
                    <a:ext uri="{9D8B030D-6E8A-4147-A177-3AD203B41FA5}">
                      <a16:colId xmlns:a16="http://schemas.microsoft.com/office/drawing/2014/main" val="2288245044"/>
                    </a:ext>
                  </a:extLst>
                </a:gridCol>
                <a:gridCol w="784775">
                  <a:extLst>
                    <a:ext uri="{9D8B030D-6E8A-4147-A177-3AD203B41FA5}">
                      <a16:colId xmlns:a16="http://schemas.microsoft.com/office/drawing/2014/main" val="917977819"/>
                    </a:ext>
                  </a:extLst>
                </a:gridCol>
                <a:gridCol w="784775">
                  <a:extLst>
                    <a:ext uri="{9D8B030D-6E8A-4147-A177-3AD203B41FA5}">
                      <a16:colId xmlns:a16="http://schemas.microsoft.com/office/drawing/2014/main" val="310622852"/>
                    </a:ext>
                  </a:extLst>
                </a:gridCol>
              </a:tblGrid>
              <a:tr h="376586">
                <a:tc gridSpan="4">
                  <a:txBody>
                    <a:bodyPr/>
                    <a:lstStyle/>
                    <a:p>
                      <a:pPr algn="l" fontAlgn="ctr"/>
                      <a:r>
                        <a:rPr lang="en-US" sz="900" b="1" i="0" u="none" strike="noStrike" dirty="0">
                          <a:solidFill>
                            <a:srgbClr val="000000"/>
                          </a:solidFill>
                          <a:effectLst/>
                          <a:latin typeface="Arial" panose="020B0604020202020204" pitchFamily="34" charset="0"/>
                        </a:rPr>
                        <a:t>Partition B – Best Combination of Features</a:t>
                      </a:r>
                    </a:p>
                  </a:txBody>
                  <a:tcPr marL="9383" marR="9383" marT="9652"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28423309"/>
                  </a:ext>
                </a:extLst>
              </a:tr>
              <a:tr h="376586">
                <a:tc>
                  <a:txBody>
                    <a:bodyPr/>
                    <a:lstStyle/>
                    <a:p>
                      <a:pPr algn="r" fontAlgn="ctr"/>
                      <a:r>
                        <a:rPr lang="en-US" sz="900" u="none" strike="noStrike" dirty="0">
                          <a:effectLst/>
                        </a:rPr>
                        <a:t>Dataset</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Adj. R-squared:</a:t>
                      </a:r>
                      <a:endParaRPr lang="en-US" sz="900" b="1"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F-statistic:</a:t>
                      </a:r>
                      <a:endParaRPr lang="en-US" sz="900" b="1"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Prob (F-statistic):</a:t>
                      </a:r>
                      <a:endParaRPr lang="en-US" sz="900" b="1"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971000448"/>
                  </a:ext>
                </a:extLst>
              </a:tr>
              <a:tr h="350696">
                <a:tc>
                  <a:txBody>
                    <a:bodyPr/>
                    <a:lstStyle/>
                    <a:p>
                      <a:pPr algn="r" fontAlgn="ctr"/>
                      <a:r>
                        <a:rPr lang="en-US" sz="900" u="none" strike="noStrike">
                          <a:effectLst/>
                        </a:rPr>
                        <a:t>Surface Data Only</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0.063</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4.166</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0.00297</a:t>
                      </a:r>
                      <a:endParaRPr lang="en-US" sz="900" b="0" i="0" u="none" strike="noStrike" dirty="0">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2248418844"/>
                  </a:ext>
                </a:extLst>
              </a:tr>
              <a:tr h="520162">
                <a:tc>
                  <a:txBody>
                    <a:bodyPr/>
                    <a:lstStyle/>
                    <a:p>
                      <a:pPr algn="r" fontAlgn="ctr"/>
                      <a:r>
                        <a:rPr lang="en-US" sz="900" u="none" strike="noStrike" dirty="0" err="1">
                          <a:effectLst/>
                        </a:rPr>
                        <a:t>Surface+Upper</a:t>
                      </a:r>
                      <a:r>
                        <a:rPr lang="en-US" sz="900" u="none" strike="noStrike" dirty="0">
                          <a:effectLst/>
                        </a:rPr>
                        <a:t> Air Data</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0.142</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3.236</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0.000229</a:t>
                      </a:r>
                      <a:endParaRPr lang="en-US" sz="900" b="0"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3768880983"/>
                  </a:ext>
                </a:extLst>
              </a:tr>
              <a:tr h="235368">
                <a:tc>
                  <a:txBody>
                    <a:bodyPr/>
                    <a:lstStyle/>
                    <a:p>
                      <a:pPr algn="l" fontAlgn="b"/>
                      <a:endParaRPr lang="en-US" sz="1100" b="0" i="0" u="none" strike="noStrike">
                        <a:solidFill>
                          <a:srgbClr val="000000"/>
                        </a:solidFill>
                        <a:effectLst/>
                        <a:latin typeface="Calibri" panose="020F0502020204030204" pitchFamily="34" charset="0"/>
                      </a:endParaRPr>
                    </a:p>
                  </a:txBody>
                  <a:tcPr marL="12263" marR="12263" marT="11769"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12263" marR="12263" marT="11769"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12263" marR="12263" marT="11769"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12263" marR="12263" marT="11769" marB="0" anchor="b"/>
                </a:tc>
                <a:extLst>
                  <a:ext uri="{0D108BD9-81ED-4DB2-BD59-A6C34878D82A}">
                    <a16:rowId xmlns:a16="http://schemas.microsoft.com/office/drawing/2014/main" val="917012897"/>
                  </a:ext>
                </a:extLst>
              </a:tr>
            </a:tbl>
          </a:graphicData>
        </a:graphic>
      </p:graphicFrame>
      <p:sp>
        <p:nvSpPr>
          <p:cNvPr id="9" name="Slide Number Placeholder 8">
            <a:extLst>
              <a:ext uri="{FF2B5EF4-FFF2-40B4-BE49-F238E27FC236}">
                <a16:creationId xmlns:a16="http://schemas.microsoft.com/office/drawing/2014/main" id="{2872CADA-732A-4E4E-A6C1-CF70F0C757FA}"/>
              </a:ext>
            </a:extLst>
          </p:cNvPr>
          <p:cNvSpPr>
            <a:spLocks noGrp="1"/>
          </p:cNvSpPr>
          <p:nvPr>
            <p:ph type="sldNum" sz="quarter" idx="12"/>
          </p:nvPr>
        </p:nvSpPr>
        <p:spPr/>
        <p:txBody>
          <a:bodyPr/>
          <a:lstStyle/>
          <a:p>
            <a:fld id="{7DC1BBB0-96F0-4077-A278-0F3FB5C104D3}" type="slidenum">
              <a:rPr lang="en-US" smtClean="0"/>
              <a:t>10</a:t>
            </a:fld>
            <a:endParaRPr lang="en-US"/>
          </a:p>
        </p:txBody>
      </p:sp>
    </p:spTree>
    <p:extLst>
      <p:ext uri="{BB962C8B-B14F-4D97-AF65-F5344CB8AC3E}">
        <p14:creationId xmlns:p14="http://schemas.microsoft.com/office/powerpoint/2010/main" val="36319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2F75-B4A5-4522-984B-32FFA79E10CE}"/>
              </a:ext>
            </a:extLst>
          </p:cNvPr>
          <p:cNvSpPr>
            <a:spLocks noGrp="1"/>
          </p:cNvSpPr>
          <p:nvPr>
            <p:ph type="title"/>
          </p:nvPr>
        </p:nvSpPr>
        <p:spPr>
          <a:xfrm>
            <a:off x="1593436" y="177800"/>
            <a:ext cx="10444576" cy="1239837"/>
          </a:xfrm>
        </p:spPr>
        <p:txBody>
          <a:bodyPr anchor="ctr">
            <a:normAutofit/>
          </a:bodyPr>
          <a:lstStyle/>
          <a:p>
            <a:r>
              <a:rPr lang="en-US" sz="3800" dirty="0"/>
              <a:t>Model Performance of Snowfall Predictions</a:t>
            </a:r>
          </a:p>
        </p:txBody>
      </p:sp>
      <p:graphicFrame>
        <p:nvGraphicFramePr>
          <p:cNvPr id="7" name="Content Placeholder 6">
            <a:extLst>
              <a:ext uri="{FF2B5EF4-FFF2-40B4-BE49-F238E27FC236}">
                <a16:creationId xmlns:a16="http://schemas.microsoft.com/office/drawing/2014/main" id="{8E97EA65-2A43-41DB-99C1-C254C682F89D}"/>
              </a:ext>
            </a:extLst>
          </p:cNvPr>
          <p:cNvGraphicFramePr>
            <a:graphicFrameLocks noGrp="1"/>
          </p:cNvGraphicFramePr>
          <p:nvPr>
            <p:ph idx="1"/>
            <p:extLst>
              <p:ext uri="{D42A27DB-BD31-4B8C-83A1-F6EECF244321}">
                <p14:modId xmlns:p14="http://schemas.microsoft.com/office/powerpoint/2010/main" val="1315889948"/>
              </p:ext>
            </p:extLst>
          </p:nvPr>
        </p:nvGraphicFramePr>
        <p:xfrm>
          <a:off x="379412" y="1595436"/>
          <a:ext cx="5981252" cy="4209190"/>
        </p:xfrm>
        <a:graphic>
          <a:graphicData uri="http://schemas.openxmlformats.org/drawingml/2006/table">
            <a:tbl>
              <a:tblPr firstRow="1" bandRow="1">
                <a:tableStyleId>{1E171933-4619-4E11-9A3F-F7608DF75F80}</a:tableStyleId>
              </a:tblPr>
              <a:tblGrid>
                <a:gridCol w="2907552">
                  <a:extLst>
                    <a:ext uri="{9D8B030D-6E8A-4147-A177-3AD203B41FA5}">
                      <a16:colId xmlns:a16="http://schemas.microsoft.com/office/drawing/2014/main" val="624576261"/>
                    </a:ext>
                  </a:extLst>
                </a:gridCol>
                <a:gridCol w="1536850">
                  <a:extLst>
                    <a:ext uri="{9D8B030D-6E8A-4147-A177-3AD203B41FA5}">
                      <a16:colId xmlns:a16="http://schemas.microsoft.com/office/drawing/2014/main" val="1980555167"/>
                    </a:ext>
                  </a:extLst>
                </a:gridCol>
                <a:gridCol w="1536850">
                  <a:extLst>
                    <a:ext uri="{9D8B030D-6E8A-4147-A177-3AD203B41FA5}">
                      <a16:colId xmlns:a16="http://schemas.microsoft.com/office/drawing/2014/main" val="3417906601"/>
                    </a:ext>
                  </a:extLst>
                </a:gridCol>
              </a:tblGrid>
              <a:tr h="277819">
                <a:tc>
                  <a:txBody>
                    <a:bodyPr/>
                    <a:lstStyle/>
                    <a:p>
                      <a:pPr algn="ctr" fontAlgn="ctr"/>
                      <a:r>
                        <a:rPr lang="en-US" sz="1800" kern="1200" dirty="0"/>
                        <a:t>Model</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Sci-kit</a:t>
                      </a:r>
                    </a:p>
                    <a:p>
                      <a:pPr algn="ctr" fontAlgn="ctr"/>
                      <a:r>
                        <a:rPr lang="en-US" sz="1800" kern="1200" dirty="0"/>
                        <a:t>R2 Score</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RMSE</a:t>
                      </a:r>
                    </a:p>
                    <a:p>
                      <a:pPr algn="ctr" fontAlgn="ctr"/>
                      <a:r>
                        <a:rPr lang="en-US" sz="1800" kern="1200" dirty="0"/>
                        <a:t>(inches)</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2705744824"/>
                  </a:ext>
                </a:extLst>
              </a:tr>
              <a:tr h="684080">
                <a:tc>
                  <a:txBody>
                    <a:bodyPr/>
                    <a:lstStyle/>
                    <a:p>
                      <a:pPr algn="ctr" fontAlgn="ctr"/>
                      <a:r>
                        <a:rPr lang="en-US" sz="1800" kern="1200" dirty="0"/>
                        <a:t>Partition A</a:t>
                      </a:r>
                    </a:p>
                    <a:p>
                      <a:pPr algn="ctr" fontAlgn="ctr"/>
                      <a:r>
                        <a:rPr lang="en-US" sz="1800" kern="1200" dirty="0"/>
                        <a:t> (Surface Data Features only)</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0.046</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2.6</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1044815333"/>
                  </a:ext>
                </a:extLst>
              </a:tr>
              <a:tr h="697936">
                <a:tc>
                  <a:txBody>
                    <a:bodyPr/>
                    <a:lstStyle/>
                    <a:p>
                      <a:pPr algn="ctr" fontAlgn="ctr"/>
                      <a:r>
                        <a:rPr lang="en-US" sz="1800" kern="1200" dirty="0"/>
                        <a:t>Partition A</a:t>
                      </a:r>
                    </a:p>
                    <a:p>
                      <a:pPr algn="ctr" fontAlgn="ctr"/>
                      <a:r>
                        <a:rPr lang="en-US" sz="1800" kern="1200" dirty="0"/>
                        <a:t>(</a:t>
                      </a:r>
                      <a:r>
                        <a:rPr lang="en-US" sz="1800" kern="1200" dirty="0" err="1"/>
                        <a:t>Surface+Upper</a:t>
                      </a:r>
                      <a:r>
                        <a:rPr lang="en-US" sz="1800" kern="1200" dirty="0"/>
                        <a:t> Air Data Features)</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0.128</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2.487</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975100664"/>
                  </a:ext>
                </a:extLst>
              </a:tr>
              <a:tr h="684080">
                <a:tc>
                  <a:txBody>
                    <a:bodyPr/>
                    <a:lstStyle/>
                    <a:p>
                      <a:pPr algn="ctr" fontAlgn="ctr"/>
                      <a:r>
                        <a:rPr lang="en-US" sz="1800" kern="1200" dirty="0"/>
                        <a:t>Partition B </a:t>
                      </a:r>
                    </a:p>
                    <a:p>
                      <a:pPr algn="ctr" fontAlgn="ctr"/>
                      <a:r>
                        <a:rPr lang="en-US" sz="1800" kern="1200" dirty="0"/>
                        <a:t>(Surface Data Features only)</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-0.174</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2.785</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3964897959"/>
                  </a:ext>
                </a:extLst>
              </a:tr>
              <a:tr h="697936">
                <a:tc>
                  <a:txBody>
                    <a:bodyPr/>
                    <a:lstStyle/>
                    <a:p>
                      <a:pPr algn="ctr" fontAlgn="ctr"/>
                      <a:r>
                        <a:rPr lang="en-US" sz="1800" kern="1200" dirty="0"/>
                        <a:t>Partition B </a:t>
                      </a:r>
                    </a:p>
                    <a:p>
                      <a:pPr algn="ctr" fontAlgn="ctr"/>
                      <a:r>
                        <a:rPr lang="en-US" sz="1800" kern="1200" dirty="0" err="1"/>
                        <a:t>Surface+Upper</a:t>
                      </a:r>
                      <a:r>
                        <a:rPr lang="en-US" sz="1800" kern="1200" dirty="0"/>
                        <a:t> Air Data Features)</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a:t>-0.412</a:t>
                      </a:r>
                      <a:endParaRPr lang="en-US" sz="1800" b="1" kern="1200">
                        <a:solidFill>
                          <a:schemeClr val="lt1"/>
                        </a:solidFill>
                        <a:latin typeface="+mn-lt"/>
                        <a:ea typeface="+mn-ea"/>
                        <a:cs typeface="+mn-cs"/>
                      </a:endParaRPr>
                    </a:p>
                  </a:txBody>
                  <a:tcPr marL="73742" marR="73742" marT="36871" marB="36871" anchor="ctr"/>
                </a:tc>
                <a:tc>
                  <a:txBody>
                    <a:bodyPr/>
                    <a:lstStyle/>
                    <a:p>
                      <a:pPr algn="ctr" fontAlgn="ctr"/>
                      <a:r>
                        <a:rPr lang="en-US" sz="1800" kern="1200" dirty="0"/>
                        <a:t>3.055</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2189514206"/>
                  </a:ext>
                </a:extLst>
              </a:tr>
            </a:tbl>
          </a:graphicData>
        </a:graphic>
      </p:graphicFrame>
      <p:sp>
        <p:nvSpPr>
          <p:cNvPr id="8" name="Rectangle 1">
            <a:extLst>
              <a:ext uri="{FF2B5EF4-FFF2-40B4-BE49-F238E27FC236}">
                <a16:creationId xmlns:a16="http://schemas.microsoft.com/office/drawing/2014/main" id="{77A90BB6-DDC2-408D-BEB1-F1E7A6A4329B}"/>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0B68272-B5BA-40C1-96DB-D8FB5D85E0E3}"/>
              </a:ext>
            </a:extLst>
          </p:cNvPr>
          <p:cNvSpPr/>
          <p:nvPr/>
        </p:nvSpPr>
        <p:spPr>
          <a:xfrm>
            <a:off x="1593436" y="6213793"/>
            <a:ext cx="6303329" cy="369332"/>
          </a:xfrm>
          <a:prstGeom prst="rect">
            <a:avLst/>
          </a:prstGeom>
        </p:spPr>
        <p:txBody>
          <a:bodyPr wrap="none">
            <a:spAutoFit/>
          </a:bodyPr>
          <a:lstStyle/>
          <a:p>
            <a:r>
              <a:rPr lang="en-US" dirty="0"/>
              <a:t>Much room for improvement!  But many opportunities..</a:t>
            </a:r>
          </a:p>
        </p:txBody>
      </p:sp>
      <p:sp>
        <p:nvSpPr>
          <p:cNvPr id="10" name="Rectangle 9">
            <a:extLst>
              <a:ext uri="{FF2B5EF4-FFF2-40B4-BE49-F238E27FC236}">
                <a16:creationId xmlns:a16="http://schemas.microsoft.com/office/drawing/2014/main" id="{7618C46A-73E2-4959-8C68-54A4C2DCBCBF}"/>
              </a:ext>
            </a:extLst>
          </p:cNvPr>
          <p:cNvSpPr/>
          <p:nvPr/>
        </p:nvSpPr>
        <p:spPr>
          <a:xfrm>
            <a:off x="6599102" y="1595436"/>
            <a:ext cx="5410200" cy="3953005"/>
          </a:xfrm>
          <a:prstGeom prst="rect">
            <a:avLst/>
          </a:prstGeom>
        </p:spPr>
        <p:txBody>
          <a:bodyPr wrap="square">
            <a:spAutoFit/>
          </a:bodyPr>
          <a:lstStyle/>
          <a:p>
            <a:pPr marL="246888" indent="-246888">
              <a:lnSpc>
                <a:spcPct val="70000"/>
              </a:lnSpc>
              <a:spcBef>
                <a:spcPts val="1400"/>
              </a:spcBef>
              <a:buFont typeface="Euphemia" pitchFamily="34" charset="0"/>
              <a:buChar char="›"/>
            </a:pPr>
            <a:r>
              <a:rPr lang="en-US" sz="2800" dirty="0">
                <a:solidFill>
                  <a:schemeClr val="tx2"/>
                </a:solidFill>
              </a:rPr>
              <a:t>Partition A  model performed better then Partition B model</a:t>
            </a:r>
          </a:p>
          <a:p>
            <a:pPr marL="246888" indent="-246888">
              <a:lnSpc>
                <a:spcPct val="70000"/>
              </a:lnSpc>
              <a:spcBef>
                <a:spcPts val="1400"/>
              </a:spcBef>
              <a:buFont typeface="Euphemia" pitchFamily="34" charset="0"/>
              <a:buChar char="›"/>
            </a:pPr>
            <a:r>
              <a:rPr lang="en-US" sz="2800" dirty="0">
                <a:solidFill>
                  <a:schemeClr val="tx2"/>
                </a:solidFill>
              </a:rPr>
              <a:t>The Partition B models performed very poorly by all metrics </a:t>
            </a:r>
          </a:p>
          <a:p>
            <a:pPr marL="246888" indent="-246888">
              <a:lnSpc>
                <a:spcPct val="70000"/>
              </a:lnSpc>
              <a:spcBef>
                <a:spcPts val="1400"/>
              </a:spcBef>
              <a:buFont typeface="Euphemia" pitchFamily="34" charset="0"/>
              <a:buChar char="›"/>
            </a:pPr>
            <a:r>
              <a:rPr lang="en-US" sz="2800" dirty="0">
                <a:solidFill>
                  <a:schemeClr val="tx2"/>
                </a:solidFill>
              </a:rPr>
              <a:t>Upper Air Data did improve performance in the Partition A cases. </a:t>
            </a:r>
          </a:p>
          <a:p>
            <a:pPr marL="246888" indent="-246888">
              <a:lnSpc>
                <a:spcPct val="70000"/>
              </a:lnSpc>
              <a:spcBef>
                <a:spcPts val="1400"/>
              </a:spcBef>
              <a:buFont typeface="Euphemia" pitchFamily="34" charset="0"/>
              <a:buChar char="›"/>
            </a:pPr>
            <a:r>
              <a:rPr lang="en-US" sz="2800" dirty="0">
                <a:solidFill>
                  <a:schemeClr val="tx2"/>
                </a:solidFill>
              </a:rPr>
              <a:t>Why such bad performance for Partition B??</a:t>
            </a:r>
          </a:p>
        </p:txBody>
      </p:sp>
      <p:sp>
        <p:nvSpPr>
          <p:cNvPr id="11" name="Slide Number Placeholder 10">
            <a:extLst>
              <a:ext uri="{FF2B5EF4-FFF2-40B4-BE49-F238E27FC236}">
                <a16:creationId xmlns:a16="http://schemas.microsoft.com/office/drawing/2014/main" id="{D75CA206-FEC1-4117-94D3-F9D7E66C994A}"/>
              </a:ext>
            </a:extLst>
          </p:cNvPr>
          <p:cNvSpPr>
            <a:spLocks noGrp="1"/>
          </p:cNvSpPr>
          <p:nvPr>
            <p:ph type="sldNum" sz="quarter" idx="12"/>
          </p:nvPr>
        </p:nvSpPr>
        <p:spPr/>
        <p:txBody>
          <a:bodyPr/>
          <a:lstStyle/>
          <a:p>
            <a:fld id="{7DC1BBB0-96F0-4077-A278-0F3FB5C104D3}" type="slidenum">
              <a:rPr lang="en-US" smtClean="0"/>
              <a:t>11</a:t>
            </a:fld>
            <a:endParaRPr lang="en-US"/>
          </a:p>
        </p:txBody>
      </p:sp>
    </p:spTree>
    <p:extLst>
      <p:ext uri="{BB962C8B-B14F-4D97-AF65-F5344CB8AC3E}">
        <p14:creationId xmlns:p14="http://schemas.microsoft.com/office/powerpoint/2010/main" val="52130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0371-A151-4EB3-8386-E96642FA3E71}"/>
              </a:ext>
            </a:extLst>
          </p:cNvPr>
          <p:cNvSpPr>
            <a:spLocks noGrp="1"/>
          </p:cNvSpPr>
          <p:nvPr>
            <p:ph type="title"/>
          </p:nvPr>
        </p:nvSpPr>
        <p:spPr>
          <a:xfrm>
            <a:off x="1593436" y="177800"/>
            <a:ext cx="10368377" cy="1239837"/>
          </a:xfrm>
        </p:spPr>
        <p:txBody>
          <a:bodyPr anchor="ctr">
            <a:normAutofit/>
          </a:bodyPr>
          <a:lstStyle/>
          <a:p>
            <a:r>
              <a:rPr lang="en-US" sz="3200" dirty="0"/>
              <a:t>Snowfall Distributions between Training and Test Set</a:t>
            </a:r>
          </a:p>
        </p:txBody>
      </p:sp>
      <p:pic>
        <p:nvPicPr>
          <p:cNvPr id="4" name="Content Placeholder 3">
            <a:extLst>
              <a:ext uri="{FF2B5EF4-FFF2-40B4-BE49-F238E27FC236}">
                <a16:creationId xmlns:a16="http://schemas.microsoft.com/office/drawing/2014/main" id="{365F2907-DF71-4871-9A49-292C9F1C1119}"/>
              </a:ext>
            </a:extLst>
          </p:cNvPr>
          <p:cNvPicPr>
            <a:picLocks noGrp="1" noChangeAspect="1"/>
          </p:cNvPicPr>
          <p:nvPr>
            <p:ph idx="1"/>
          </p:nvPr>
        </p:nvPicPr>
        <p:blipFill>
          <a:blip r:embed="rId2"/>
          <a:stretch>
            <a:fillRect/>
          </a:stretch>
        </p:blipFill>
        <p:spPr>
          <a:xfrm>
            <a:off x="227012" y="1230085"/>
            <a:ext cx="7924800" cy="5450115"/>
          </a:xfrm>
          <a:prstGeom prst="rect">
            <a:avLst/>
          </a:prstGeom>
        </p:spPr>
      </p:pic>
      <p:sp>
        <p:nvSpPr>
          <p:cNvPr id="5" name="TextBox 4">
            <a:extLst>
              <a:ext uri="{FF2B5EF4-FFF2-40B4-BE49-F238E27FC236}">
                <a16:creationId xmlns:a16="http://schemas.microsoft.com/office/drawing/2014/main" id="{11FFD599-AF72-43DA-B1E4-2114E139ECCF}"/>
              </a:ext>
            </a:extLst>
          </p:cNvPr>
          <p:cNvSpPr txBox="1"/>
          <p:nvPr/>
        </p:nvSpPr>
        <p:spPr>
          <a:xfrm>
            <a:off x="8075612" y="1708666"/>
            <a:ext cx="4223290" cy="4524315"/>
          </a:xfrm>
          <a:prstGeom prst="rect">
            <a:avLst/>
          </a:prstGeom>
          <a:noFill/>
          <a:ln>
            <a:solidFill>
              <a:schemeClr val="bg2"/>
            </a:solidFill>
          </a:ln>
        </p:spPr>
        <p:txBody>
          <a:bodyPr wrap="square" rtlCol="0" anchor="ctr" anchorCtr="1">
            <a:spAutoFit/>
          </a:bodyPr>
          <a:lstStyle/>
          <a:p>
            <a:pPr marL="457200" indent="-457200">
              <a:buFont typeface="Arial" panose="020B0604020202020204" pitchFamily="34" charset="0"/>
              <a:buChar char="•"/>
            </a:pPr>
            <a:r>
              <a:rPr lang="en-US" sz="2400" dirty="0">
                <a:solidFill>
                  <a:schemeClr val="tx2"/>
                </a:solidFill>
              </a:rPr>
              <a:t>Partition B Test and Training set snowfall distributions very different, likely causing poor performance</a:t>
            </a: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a:solidFill>
                  <a:schemeClr val="tx2"/>
                </a:solidFill>
              </a:rPr>
              <a:t>Both Partition A Test/Train sets are heavily weighted by lighter snowfall – may tend to underpredict higher snowfall events.</a:t>
            </a:r>
          </a:p>
        </p:txBody>
      </p:sp>
      <p:sp>
        <p:nvSpPr>
          <p:cNvPr id="6" name="Slide Number Placeholder 5">
            <a:extLst>
              <a:ext uri="{FF2B5EF4-FFF2-40B4-BE49-F238E27FC236}">
                <a16:creationId xmlns:a16="http://schemas.microsoft.com/office/drawing/2014/main" id="{6129DFF3-EF7D-4BF5-8806-799047AD892A}"/>
              </a:ext>
            </a:extLst>
          </p:cNvPr>
          <p:cNvSpPr>
            <a:spLocks noGrp="1"/>
          </p:cNvSpPr>
          <p:nvPr>
            <p:ph type="sldNum" sz="quarter" idx="12"/>
          </p:nvPr>
        </p:nvSpPr>
        <p:spPr/>
        <p:txBody>
          <a:bodyPr/>
          <a:lstStyle/>
          <a:p>
            <a:fld id="{7DC1BBB0-96F0-4077-A278-0F3FB5C104D3}" type="slidenum">
              <a:rPr lang="en-US" smtClean="0"/>
              <a:t>12</a:t>
            </a:fld>
            <a:endParaRPr lang="en-US"/>
          </a:p>
        </p:txBody>
      </p:sp>
    </p:spTree>
    <p:extLst>
      <p:ext uri="{BB962C8B-B14F-4D97-AF65-F5344CB8AC3E}">
        <p14:creationId xmlns:p14="http://schemas.microsoft.com/office/powerpoint/2010/main" val="6274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9212-EA48-423E-B11C-267F97AF7702}"/>
              </a:ext>
            </a:extLst>
          </p:cNvPr>
          <p:cNvSpPr>
            <a:spLocks noGrp="1"/>
          </p:cNvSpPr>
          <p:nvPr>
            <p:ph type="title"/>
          </p:nvPr>
        </p:nvSpPr>
        <p:spPr/>
        <p:txBody>
          <a:bodyPr anchor="ctr">
            <a:normAutofit/>
          </a:bodyPr>
          <a:lstStyle/>
          <a:p>
            <a:r>
              <a:rPr lang="en-US" sz="4000" dirty="0"/>
              <a:t>Upper Air Data Inclusion (Partition A)</a:t>
            </a:r>
          </a:p>
        </p:txBody>
      </p:sp>
      <p:grpSp>
        <p:nvGrpSpPr>
          <p:cNvPr id="18" name="Group 17">
            <a:extLst>
              <a:ext uri="{FF2B5EF4-FFF2-40B4-BE49-F238E27FC236}">
                <a16:creationId xmlns:a16="http://schemas.microsoft.com/office/drawing/2014/main" id="{245B2210-4EDC-4B46-B7CE-A754C18C319E}"/>
              </a:ext>
            </a:extLst>
          </p:cNvPr>
          <p:cNvGrpSpPr/>
          <p:nvPr/>
        </p:nvGrpSpPr>
        <p:grpSpPr>
          <a:xfrm>
            <a:off x="303212" y="1443468"/>
            <a:ext cx="7802278" cy="5262564"/>
            <a:chOff x="4250176" y="1417636"/>
            <a:chExt cx="7802278" cy="5262564"/>
          </a:xfrm>
        </p:grpSpPr>
        <p:pic>
          <p:nvPicPr>
            <p:cNvPr id="6" name="Picture 5">
              <a:extLst>
                <a:ext uri="{FF2B5EF4-FFF2-40B4-BE49-F238E27FC236}">
                  <a16:creationId xmlns:a16="http://schemas.microsoft.com/office/drawing/2014/main" id="{DDE48D5E-FC5D-4173-80CB-0FB34FBD2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9739" y="4233623"/>
              <a:ext cx="3810868" cy="2446577"/>
            </a:xfrm>
            <a:prstGeom prst="rect">
              <a:avLst/>
            </a:prstGeom>
          </p:spPr>
        </p:pic>
        <p:pic>
          <p:nvPicPr>
            <p:cNvPr id="8" name="Picture 7">
              <a:extLst>
                <a:ext uri="{FF2B5EF4-FFF2-40B4-BE49-F238E27FC236}">
                  <a16:creationId xmlns:a16="http://schemas.microsoft.com/office/drawing/2014/main" id="{7AA9702B-690A-4BE9-973A-CFA010954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586" y="4217074"/>
              <a:ext cx="3810868" cy="2446577"/>
            </a:xfrm>
            <a:prstGeom prst="rect">
              <a:avLst/>
            </a:prstGeom>
          </p:spPr>
        </p:pic>
        <p:pic>
          <p:nvPicPr>
            <p:cNvPr id="10" name="Picture 9">
              <a:extLst>
                <a:ext uri="{FF2B5EF4-FFF2-40B4-BE49-F238E27FC236}">
                  <a16:creationId xmlns:a16="http://schemas.microsoft.com/office/drawing/2014/main" id="{67578A55-FD8D-4149-BF99-B47FF14DA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176" y="1417636"/>
              <a:ext cx="3810868" cy="2553281"/>
            </a:xfrm>
            <a:prstGeom prst="rect">
              <a:avLst/>
            </a:prstGeom>
          </p:spPr>
        </p:pic>
        <p:pic>
          <p:nvPicPr>
            <p:cNvPr id="12" name="Picture 11">
              <a:extLst>
                <a:ext uri="{FF2B5EF4-FFF2-40B4-BE49-F238E27FC236}">
                  <a16:creationId xmlns:a16="http://schemas.microsoft.com/office/drawing/2014/main" id="{D3CE1E40-0A77-4CA3-9EB4-18A61D81A3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025" y="1417637"/>
              <a:ext cx="3810868" cy="2553281"/>
            </a:xfrm>
            <a:prstGeom prst="rect">
              <a:avLst/>
            </a:prstGeom>
          </p:spPr>
        </p:pic>
      </p:grpSp>
      <p:sp>
        <p:nvSpPr>
          <p:cNvPr id="17" name="Content Placeholder 2">
            <a:extLst>
              <a:ext uri="{FF2B5EF4-FFF2-40B4-BE49-F238E27FC236}">
                <a16:creationId xmlns:a16="http://schemas.microsoft.com/office/drawing/2014/main" id="{497E86BB-7413-4532-824B-EE61B0CE136D}"/>
              </a:ext>
            </a:extLst>
          </p:cNvPr>
          <p:cNvSpPr>
            <a:spLocks noGrp="1"/>
          </p:cNvSpPr>
          <p:nvPr>
            <p:ph idx="1"/>
          </p:nvPr>
        </p:nvSpPr>
        <p:spPr>
          <a:xfrm>
            <a:off x="8282910" y="1689629"/>
            <a:ext cx="3810868" cy="5139651"/>
          </a:xfrm>
        </p:spPr>
        <p:txBody>
          <a:bodyPr>
            <a:normAutofit lnSpcReduction="10000"/>
          </a:bodyPr>
          <a:lstStyle/>
          <a:p>
            <a:r>
              <a:rPr lang="en-US" dirty="0"/>
              <a:t>Large number of smaller snowfall events in training set caused lower underpredictions in higher snowfalls</a:t>
            </a:r>
          </a:p>
          <a:p>
            <a:r>
              <a:rPr lang="en-US" dirty="0"/>
              <a:t>Despite large number of small snowfall events, upper air data did improve predictions of these events</a:t>
            </a:r>
          </a:p>
          <a:p>
            <a:endParaRPr lang="en-US" dirty="0"/>
          </a:p>
        </p:txBody>
      </p:sp>
      <p:sp>
        <p:nvSpPr>
          <p:cNvPr id="19" name="Slide Number Placeholder 18">
            <a:extLst>
              <a:ext uri="{FF2B5EF4-FFF2-40B4-BE49-F238E27FC236}">
                <a16:creationId xmlns:a16="http://schemas.microsoft.com/office/drawing/2014/main" id="{1F7C8F35-3BA7-425B-B858-3F7FFE9EE15D}"/>
              </a:ext>
            </a:extLst>
          </p:cNvPr>
          <p:cNvSpPr>
            <a:spLocks noGrp="1"/>
          </p:cNvSpPr>
          <p:nvPr>
            <p:ph type="sldNum" sz="quarter" idx="12"/>
          </p:nvPr>
        </p:nvSpPr>
        <p:spPr/>
        <p:txBody>
          <a:bodyPr/>
          <a:lstStyle/>
          <a:p>
            <a:fld id="{7DC1BBB0-96F0-4077-A278-0F3FB5C104D3}" type="slidenum">
              <a:rPr lang="en-US" smtClean="0"/>
              <a:t>13</a:t>
            </a:fld>
            <a:endParaRPr lang="en-US"/>
          </a:p>
        </p:txBody>
      </p:sp>
    </p:spTree>
    <p:extLst>
      <p:ext uri="{BB962C8B-B14F-4D97-AF65-F5344CB8AC3E}">
        <p14:creationId xmlns:p14="http://schemas.microsoft.com/office/powerpoint/2010/main" val="8911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71C3-07D9-42F4-B6EA-CE7EC1307A15}"/>
              </a:ext>
            </a:extLst>
          </p:cNvPr>
          <p:cNvSpPr>
            <a:spLocks noGrp="1"/>
          </p:cNvSpPr>
          <p:nvPr>
            <p:ph type="title"/>
          </p:nvPr>
        </p:nvSpPr>
        <p:spPr>
          <a:xfrm>
            <a:off x="1593436" y="177800"/>
            <a:ext cx="10215976" cy="1239837"/>
          </a:xfrm>
        </p:spPr>
        <p:txBody>
          <a:bodyPr anchor="ctr">
            <a:normAutofit/>
          </a:bodyPr>
          <a:lstStyle/>
          <a:p>
            <a:r>
              <a:rPr lang="en-US" sz="4000" dirty="0"/>
              <a:t>Multicollinearity and Non-linear features</a:t>
            </a:r>
          </a:p>
        </p:txBody>
      </p:sp>
      <p:pic>
        <p:nvPicPr>
          <p:cNvPr id="4" name="Content Placeholder 3">
            <a:extLst>
              <a:ext uri="{FF2B5EF4-FFF2-40B4-BE49-F238E27FC236}">
                <a16:creationId xmlns:a16="http://schemas.microsoft.com/office/drawing/2014/main" id="{5904ECAF-49A4-4F19-BDDD-AD74F6A496D6}"/>
              </a:ext>
            </a:extLst>
          </p:cNvPr>
          <p:cNvPicPr>
            <a:picLocks noGrp="1" noChangeAspect="1"/>
          </p:cNvPicPr>
          <p:nvPr>
            <p:ph idx="1"/>
          </p:nvPr>
        </p:nvPicPr>
        <p:blipFill>
          <a:blip r:embed="rId2"/>
          <a:stretch>
            <a:fillRect/>
          </a:stretch>
        </p:blipFill>
        <p:spPr>
          <a:xfrm>
            <a:off x="319584" y="1451216"/>
            <a:ext cx="6017012" cy="5228983"/>
          </a:xfrm>
          <a:prstGeom prst="rect">
            <a:avLst/>
          </a:prstGeom>
        </p:spPr>
      </p:pic>
      <p:sp>
        <p:nvSpPr>
          <p:cNvPr id="5" name="Content Placeholder 2">
            <a:extLst>
              <a:ext uri="{FF2B5EF4-FFF2-40B4-BE49-F238E27FC236}">
                <a16:creationId xmlns:a16="http://schemas.microsoft.com/office/drawing/2014/main" id="{F489E5B8-96BF-4389-8183-C8829B56906E}"/>
              </a:ext>
            </a:extLst>
          </p:cNvPr>
          <p:cNvSpPr txBox="1">
            <a:spLocks/>
          </p:cNvSpPr>
          <p:nvPr/>
        </p:nvSpPr>
        <p:spPr>
          <a:xfrm>
            <a:off x="6511183" y="1540548"/>
            <a:ext cx="5386175" cy="5139651"/>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2"/>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2"/>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2"/>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2"/>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2"/>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Multicollinearity</a:t>
            </a:r>
          </a:p>
          <a:p>
            <a:pPr lvl="1"/>
            <a:r>
              <a:rPr lang="en-US" dirty="0"/>
              <a:t>Due to proximity, temperature trends between sites were similar</a:t>
            </a:r>
          </a:p>
          <a:p>
            <a:pPr lvl="1"/>
            <a:r>
              <a:rPr lang="en-US" dirty="0"/>
              <a:t>In upper air data, heights were strongly correlated.</a:t>
            </a:r>
          </a:p>
          <a:p>
            <a:pPr lvl="1"/>
            <a:endParaRPr lang="en-US" dirty="0"/>
          </a:p>
          <a:p>
            <a:r>
              <a:rPr lang="en-US" dirty="0"/>
              <a:t>Non-linear features</a:t>
            </a:r>
          </a:p>
          <a:p>
            <a:pPr lvl="1"/>
            <a:r>
              <a:rPr lang="en-US" sz="2500" dirty="0"/>
              <a:t>Though there was found to be predictive capability, Wind Direction is by nature not a linear variable and may not be beneficial in all cases, especially when winds are more northerly.</a:t>
            </a:r>
          </a:p>
          <a:p>
            <a:pPr marL="365760" lvl="1" indent="0">
              <a:buNone/>
            </a:pPr>
            <a:endParaRPr lang="en-US" dirty="0"/>
          </a:p>
          <a:p>
            <a:r>
              <a:rPr lang="en-US" dirty="0"/>
              <a:t>Likely negatively influencing model</a:t>
            </a:r>
          </a:p>
        </p:txBody>
      </p:sp>
      <p:sp>
        <p:nvSpPr>
          <p:cNvPr id="6" name="Slide Number Placeholder 5">
            <a:extLst>
              <a:ext uri="{FF2B5EF4-FFF2-40B4-BE49-F238E27FC236}">
                <a16:creationId xmlns:a16="http://schemas.microsoft.com/office/drawing/2014/main" id="{892484A5-A57E-447E-BC1E-4A58C58C5F98}"/>
              </a:ext>
            </a:extLst>
          </p:cNvPr>
          <p:cNvSpPr>
            <a:spLocks noGrp="1"/>
          </p:cNvSpPr>
          <p:nvPr>
            <p:ph type="sldNum" sz="quarter" idx="12"/>
          </p:nvPr>
        </p:nvSpPr>
        <p:spPr/>
        <p:txBody>
          <a:bodyPr/>
          <a:lstStyle/>
          <a:p>
            <a:fld id="{7DC1BBB0-96F0-4077-A278-0F3FB5C104D3}" type="slidenum">
              <a:rPr lang="en-US" smtClean="0"/>
              <a:t>14</a:t>
            </a:fld>
            <a:endParaRPr lang="en-US"/>
          </a:p>
        </p:txBody>
      </p:sp>
    </p:spTree>
    <p:extLst>
      <p:ext uri="{BB962C8B-B14F-4D97-AF65-F5344CB8AC3E}">
        <p14:creationId xmlns:p14="http://schemas.microsoft.com/office/powerpoint/2010/main" val="12274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ED1E-5AF9-4D28-8EB8-78C2A3F878C5}"/>
              </a:ext>
            </a:extLst>
          </p:cNvPr>
          <p:cNvSpPr>
            <a:spLocks noGrp="1"/>
          </p:cNvSpPr>
          <p:nvPr>
            <p:ph type="title"/>
          </p:nvPr>
        </p:nvSpPr>
        <p:spPr/>
        <p:txBody>
          <a:bodyPr anchor="ctr"/>
          <a:lstStyle/>
          <a:p>
            <a:r>
              <a:rPr lang="en-US" dirty="0"/>
              <a:t>Non-linearity considerations</a:t>
            </a:r>
          </a:p>
        </p:txBody>
      </p:sp>
      <p:sp>
        <p:nvSpPr>
          <p:cNvPr id="3" name="Content Placeholder 2">
            <a:extLst>
              <a:ext uri="{FF2B5EF4-FFF2-40B4-BE49-F238E27FC236}">
                <a16:creationId xmlns:a16="http://schemas.microsoft.com/office/drawing/2014/main" id="{9BD6DE15-5DC5-4DA2-B7D2-3B6DCBED2E6B}"/>
              </a:ext>
            </a:extLst>
          </p:cNvPr>
          <p:cNvSpPr>
            <a:spLocks noGrp="1"/>
          </p:cNvSpPr>
          <p:nvPr>
            <p:ph idx="1"/>
          </p:nvPr>
        </p:nvSpPr>
        <p:spPr/>
        <p:txBody>
          <a:bodyPr/>
          <a:lstStyle/>
          <a:p>
            <a:r>
              <a:rPr lang="en-US" dirty="0"/>
              <a:t>Sometimes 1” of melted can equate up to a foot of snow.  Finer snow could result in two feet or more </a:t>
            </a:r>
          </a:p>
          <a:p>
            <a:r>
              <a:rPr lang="en-US" dirty="0"/>
              <a:t>Snowfall must consider temperatures where the snow develops (upper air), as well as amount of moisture available.</a:t>
            </a:r>
          </a:p>
          <a:p>
            <a:pPr lvl="1"/>
            <a:r>
              <a:rPr lang="en-US" dirty="0"/>
              <a:t>Breaking model down into finer components (e.g. try to predict amount of moisture to fall vs snowfall) may be better approach</a:t>
            </a:r>
          </a:p>
        </p:txBody>
      </p:sp>
      <p:sp>
        <p:nvSpPr>
          <p:cNvPr id="4" name="Slide Number Placeholder 3">
            <a:extLst>
              <a:ext uri="{FF2B5EF4-FFF2-40B4-BE49-F238E27FC236}">
                <a16:creationId xmlns:a16="http://schemas.microsoft.com/office/drawing/2014/main" id="{67CDC03E-CC01-4F91-B165-CE77A9023702}"/>
              </a:ext>
            </a:extLst>
          </p:cNvPr>
          <p:cNvSpPr>
            <a:spLocks noGrp="1"/>
          </p:cNvSpPr>
          <p:nvPr>
            <p:ph type="sldNum" sz="quarter" idx="12"/>
          </p:nvPr>
        </p:nvSpPr>
        <p:spPr/>
        <p:txBody>
          <a:bodyPr/>
          <a:lstStyle/>
          <a:p>
            <a:fld id="{7DC1BBB0-96F0-4077-A278-0F3FB5C104D3}" type="slidenum">
              <a:rPr lang="en-US" smtClean="0"/>
              <a:t>15</a:t>
            </a:fld>
            <a:endParaRPr lang="en-US"/>
          </a:p>
        </p:txBody>
      </p:sp>
    </p:spTree>
    <p:extLst>
      <p:ext uri="{BB962C8B-B14F-4D97-AF65-F5344CB8AC3E}">
        <p14:creationId xmlns:p14="http://schemas.microsoft.com/office/powerpoint/2010/main" val="194260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C367-C81F-494D-B5DC-E631B1A1941B}"/>
              </a:ext>
            </a:extLst>
          </p:cNvPr>
          <p:cNvSpPr>
            <a:spLocks noGrp="1"/>
          </p:cNvSpPr>
          <p:nvPr>
            <p:ph type="title"/>
          </p:nvPr>
        </p:nvSpPr>
        <p:spPr/>
        <p:txBody>
          <a:bodyPr anchor="ctr">
            <a:normAutofit/>
          </a:bodyPr>
          <a:lstStyle/>
          <a:p>
            <a:r>
              <a:rPr lang="en-US" sz="4000" dirty="0"/>
              <a:t>Recommendations</a:t>
            </a:r>
          </a:p>
        </p:txBody>
      </p:sp>
      <p:sp>
        <p:nvSpPr>
          <p:cNvPr id="3" name="Content Placeholder 2">
            <a:extLst>
              <a:ext uri="{FF2B5EF4-FFF2-40B4-BE49-F238E27FC236}">
                <a16:creationId xmlns:a16="http://schemas.microsoft.com/office/drawing/2014/main" id="{AADFB298-1EE8-476E-A7CA-EEF2795C16FD}"/>
              </a:ext>
            </a:extLst>
          </p:cNvPr>
          <p:cNvSpPr>
            <a:spLocks noGrp="1"/>
          </p:cNvSpPr>
          <p:nvPr>
            <p:ph idx="1"/>
          </p:nvPr>
        </p:nvSpPr>
        <p:spPr>
          <a:xfrm>
            <a:off x="1446212" y="1143000"/>
            <a:ext cx="10742612" cy="6049963"/>
          </a:xfrm>
        </p:spPr>
        <p:txBody>
          <a:bodyPr>
            <a:normAutofit fontScale="40000" lnSpcReduction="20000"/>
          </a:bodyPr>
          <a:lstStyle/>
          <a:p>
            <a:pPr marL="0" indent="0">
              <a:buNone/>
            </a:pPr>
            <a:r>
              <a:rPr lang="en-US" sz="4000" dirty="0"/>
              <a:t>The initial model results did indicate poor performance. However, there are several opportunities to optimize predictive capabilities. These include:</a:t>
            </a:r>
          </a:p>
          <a:p>
            <a:pPr marL="514350" indent="-514350">
              <a:buFont typeface="+mj-lt"/>
              <a:buAutoNum type="arabicPeriod"/>
            </a:pPr>
            <a:r>
              <a:rPr lang="en-US" sz="4000" dirty="0"/>
              <a:t>While the Partition B model runs did indicate that Upper Air data would not improve performance, the Partition B Test and Training snowfall distributions were much different.  Partition A modeling is likely a better gauge of performance, and upper air data did show potential to better predict the more extreme events in that model  Therefore, upper air data should be utilized with surface data in future assessments.</a:t>
            </a:r>
          </a:p>
          <a:p>
            <a:pPr marL="514350" indent="-514350">
              <a:buFont typeface="+mj-lt"/>
              <a:buAutoNum type="arabicPeriod"/>
            </a:pPr>
            <a:r>
              <a:rPr lang="en-US" sz="4000" dirty="0"/>
              <a:t>Investigate collinear features more, and consider eliminating some of the strongly collinear features which may be negatively influencing the model's ability to predict.</a:t>
            </a:r>
          </a:p>
          <a:p>
            <a:pPr marL="514350" indent="-514350">
              <a:buFont typeface="+mj-lt"/>
              <a:buAutoNum type="arabicPeriod"/>
            </a:pPr>
            <a:r>
              <a:rPr lang="en-US" sz="4000" dirty="0"/>
              <a:t>If some collinear features are retained, the Ridge Regression may be a more appropriate method</a:t>
            </a:r>
          </a:p>
          <a:p>
            <a:pPr marL="514350" indent="-514350">
              <a:buFont typeface="+mj-lt"/>
              <a:buAutoNum type="arabicPeriod"/>
            </a:pPr>
            <a:r>
              <a:rPr lang="en-US" sz="4000" dirty="0"/>
              <a:t>Work to balance the distribution of large and smaller size snowfall events in the training to improve prediction of larger snowfall events. As shown, the training data set was heavily influenced by smaller, more inconsequential snowfall events. This led to the model to bias its prediction to only small snowfalls to reduce sum of squared errors.</a:t>
            </a:r>
          </a:p>
          <a:p>
            <a:pPr marL="514350" indent="-514350">
              <a:buFont typeface="+mj-lt"/>
              <a:buAutoNum type="arabicPeriod"/>
            </a:pPr>
            <a:r>
              <a:rPr lang="en-US" sz="4000" dirty="0"/>
              <a:t>Investigate whether wind direction (a rotational feature by nature) should be transformed in someway to allow it to work better with a linear model</a:t>
            </a:r>
          </a:p>
          <a:p>
            <a:pPr marL="514350" indent="-514350">
              <a:buFont typeface="+mj-lt"/>
              <a:buAutoNum type="arabicPeriod"/>
            </a:pPr>
            <a:r>
              <a:rPr lang="en-US" sz="4000" dirty="0"/>
              <a:t>Other supervised model types should be considered as non-linear relationships may be occurring.</a:t>
            </a:r>
          </a:p>
          <a:p>
            <a:pPr marL="514350" indent="-514350">
              <a:buFont typeface="+mj-lt"/>
              <a:buAutoNum type="arabicPeriod"/>
            </a:pPr>
            <a:r>
              <a:rPr lang="en-US" sz="4000" dirty="0"/>
              <a:t>As snowfall events are dependent on both crystal nature of snow as well as amount of precipitation, consider using model to just predict amount of moisture that is expected to fall at first  - then add additional complexity of  snow depth.  Snow water equivalent is another measurement which is measured at the SNOTEL site.  </a:t>
            </a:r>
          </a:p>
          <a:p>
            <a:pPr marL="514350" indent="-514350">
              <a:buFont typeface="+mj-lt"/>
              <a:buAutoNum type="arabicPeriod"/>
            </a:pPr>
            <a:r>
              <a:rPr lang="en-US" sz="4000" dirty="0"/>
              <a:t>The </a:t>
            </a:r>
            <a:r>
              <a:rPr lang="en-US" sz="4000" dirty="0" err="1"/>
              <a:t>snowdepth</a:t>
            </a:r>
            <a:r>
              <a:rPr lang="en-US" sz="4000" dirty="0"/>
              <a:t> dataset contains both information in increases in </a:t>
            </a:r>
            <a:r>
              <a:rPr lang="en-US" sz="4000" dirty="0" err="1"/>
              <a:t>snowdepth</a:t>
            </a:r>
            <a:r>
              <a:rPr lang="en-US" sz="4000" dirty="0"/>
              <a:t> and well as decreases in </a:t>
            </a:r>
            <a:r>
              <a:rPr lang="en-US" sz="4000" dirty="0" err="1"/>
              <a:t>snowdepth</a:t>
            </a:r>
            <a:r>
              <a:rPr lang="en-US" sz="4000" dirty="0"/>
              <a:t>. This model may be extended to identify days of rapid snowmelt.</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8D509A13-0E70-477F-920F-DC3E1C8DA629}"/>
              </a:ext>
            </a:extLst>
          </p:cNvPr>
          <p:cNvSpPr>
            <a:spLocks noGrp="1"/>
          </p:cNvSpPr>
          <p:nvPr>
            <p:ph type="sldNum" sz="quarter" idx="12"/>
          </p:nvPr>
        </p:nvSpPr>
        <p:spPr/>
        <p:txBody>
          <a:bodyPr/>
          <a:lstStyle/>
          <a:p>
            <a:fld id="{7DC1BBB0-96F0-4077-A278-0F3FB5C104D3}" type="slidenum">
              <a:rPr lang="en-US" smtClean="0"/>
              <a:t>16</a:t>
            </a:fld>
            <a:endParaRPr lang="en-US"/>
          </a:p>
        </p:txBody>
      </p:sp>
    </p:spTree>
    <p:extLst>
      <p:ext uri="{BB962C8B-B14F-4D97-AF65-F5344CB8AC3E}">
        <p14:creationId xmlns:p14="http://schemas.microsoft.com/office/powerpoint/2010/main" val="20409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D7A1-D1A3-45AA-9D4B-F847C248A443}"/>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451620AE-AB41-4A0C-A6EA-CA62DAE9B24F}"/>
              </a:ext>
            </a:extLst>
          </p:cNvPr>
          <p:cNvSpPr>
            <a:spLocks noGrp="1"/>
          </p:cNvSpPr>
          <p:nvPr>
            <p:ph idx="1"/>
          </p:nvPr>
        </p:nvSpPr>
        <p:spPr/>
        <p:txBody>
          <a:bodyPr/>
          <a:lstStyle/>
          <a:p>
            <a:r>
              <a:rPr lang="en-US" dirty="0"/>
              <a:t>Thanks to Dr. Guy </a:t>
            </a:r>
            <a:r>
              <a:rPr lang="en-US" dirty="0" err="1"/>
              <a:t>Maskall</a:t>
            </a:r>
            <a:r>
              <a:rPr lang="en-US" dirty="0"/>
              <a:t> of Springboard for mentorship during the preparation of this analysis</a:t>
            </a:r>
          </a:p>
        </p:txBody>
      </p:sp>
      <p:sp>
        <p:nvSpPr>
          <p:cNvPr id="4" name="Slide Number Placeholder 3">
            <a:extLst>
              <a:ext uri="{FF2B5EF4-FFF2-40B4-BE49-F238E27FC236}">
                <a16:creationId xmlns:a16="http://schemas.microsoft.com/office/drawing/2014/main" id="{764FAD1E-D781-40AE-B745-65CA69261AED}"/>
              </a:ext>
            </a:extLst>
          </p:cNvPr>
          <p:cNvSpPr>
            <a:spLocks noGrp="1"/>
          </p:cNvSpPr>
          <p:nvPr>
            <p:ph type="sldNum" sz="quarter" idx="12"/>
          </p:nvPr>
        </p:nvSpPr>
        <p:spPr/>
        <p:txBody>
          <a:bodyPr/>
          <a:lstStyle/>
          <a:p>
            <a:fld id="{7DC1BBB0-96F0-4077-A278-0F3FB5C104D3}" type="slidenum">
              <a:rPr lang="en-US" smtClean="0"/>
              <a:t>17</a:t>
            </a:fld>
            <a:endParaRPr lang="en-US"/>
          </a:p>
        </p:txBody>
      </p:sp>
    </p:spTree>
    <p:extLst>
      <p:ext uri="{BB962C8B-B14F-4D97-AF65-F5344CB8AC3E}">
        <p14:creationId xmlns:p14="http://schemas.microsoft.com/office/powerpoint/2010/main" val="36716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chor="ctr"/>
          <a:lstStyle/>
          <a:p>
            <a:r>
              <a:rPr lang="en-US" sz="4000" dirty="0"/>
              <a:t>Introduction</a:t>
            </a:r>
            <a:endParaRPr lang="en-US" dirty="0"/>
          </a:p>
        </p:txBody>
      </p:sp>
      <p:sp>
        <p:nvSpPr>
          <p:cNvPr id="14" name="Content Placeholder 13"/>
          <p:cNvSpPr>
            <a:spLocks noGrp="1"/>
          </p:cNvSpPr>
          <p:nvPr>
            <p:ph idx="1"/>
          </p:nvPr>
        </p:nvSpPr>
        <p:spPr/>
        <p:txBody>
          <a:bodyPr>
            <a:normAutofit/>
          </a:bodyPr>
          <a:lstStyle/>
          <a:p>
            <a:pPr lvl="0"/>
            <a:r>
              <a:rPr lang="en-US" dirty="0"/>
              <a:t>Prognostic models have difficulty predicting snowfall for specific mountains and slopes</a:t>
            </a:r>
          </a:p>
          <a:p>
            <a:pPr lvl="0"/>
            <a:r>
              <a:rPr lang="en-US" dirty="0"/>
              <a:t>More accurate site specific snowfall forecasts could potentially improve ski resort operations</a:t>
            </a:r>
          </a:p>
          <a:p>
            <a:pPr lvl="0"/>
            <a:r>
              <a:rPr lang="en-US" dirty="0"/>
              <a:t>Copper Mountain unique as multiple official meteorological stations are near or onsite, each with freely available data</a:t>
            </a:r>
          </a:p>
          <a:p>
            <a:pPr lvl="0"/>
            <a:r>
              <a:rPr lang="en-US" dirty="0"/>
              <a:t>Could </a:t>
            </a:r>
            <a:r>
              <a:rPr lang="en-US" dirty="0" err="1"/>
              <a:t>Supervied</a:t>
            </a:r>
            <a:r>
              <a:rPr lang="en-US" dirty="0"/>
              <a:t> Learning be used to site specific snowfall?</a:t>
            </a:r>
          </a:p>
        </p:txBody>
      </p:sp>
      <p:sp>
        <p:nvSpPr>
          <p:cNvPr id="2" name="Slide Number Placeholder 1">
            <a:extLst>
              <a:ext uri="{FF2B5EF4-FFF2-40B4-BE49-F238E27FC236}">
                <a16:creationId xmlns:a16="http://schemas.microsoft.com/office/drawing/2014/main" id="{93B0FF56-23C3-48C1-8060-F30B778959E1}"/>
              </a:ext>
            </a:extLst>
          </p:cNvPr>
          <p:cNvSpPr>
            <a:spLocks noGrp="1"/>
          </p:cNvSpPr>
          <p:nvPr>
            <p:ph type="sldNum" sz="quarter" idx="12"/>
          </p:nvPr>
        </p:nvSpPr>
        <p:spPr/>
        <p:txBody>
          <a:bodyPr/>
          <a:lstStyle/>
          <a:p>
            <a:fld id="{7DC1BBB0-96F0-4077-A278-0F3FB5C104D3}" type="slidenum">
              <a:rPr lang="en-US" smtClean="0"/>
              <a:t>2</a:t>
            </a:fld>
            <a:endParaRPr lang="en-US"/>
          </a:p>
        </p:txBody>
      </p:sp>
    </p:spTree>
    <p:extLst>
      <p:ext uri="{BB962C8B-B14F-4D97-AF65-F5344CB8AC3E}">
        <p14:creationId xmlns:p14="http://schemas.microsoft.com/office/powerpoint/2010/main" val="356149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E4DE-F0CE-4A63-A034-52230D2BD717}"/>
              </a:ext>
            </a:extLst>
          </p:cNvPr>
          <p:cNvSpPr>
            <a:spLocks noGrp="1"/>
          </p:cNvSpPr>
          <p:nvPr>
            <p:ph type="title"/>
          </p:nvPr>
        </p:nvSpPr>
        <p:spPr/>
        <p:txBody>
          <a:bodyPr anchor="ctr">
            <a:normAutofit/>
          </a:bodyPr>
          <a:lstStyle/>
          <a:p>
            <a:r>
              <a:rPr lang="en-US" sz="4000" dirty="0"/>
              <a:t>Overview</a:t>
            </a:r>
          </a:p>
        </p:txBody>
      </p:sp>
      <p:sp>
        <p:nvSpPr>
          <p:cNvPr id="3" name="Content Placeholder 2">
            <a:extLst>
              <a:ext uri="{FF2B5EF4-FFF2-40B4-BE49-F238E27FC236}">
                <a16:creationId xmlns:a16="http://schemas.microsoft.com/office/drawing/2014/main" id="{C526CE84-4436-4CA6-B3C7-3FE1E15766EE}"/>
              </a:ext>
            </a:extLst>
          </p:cNvPr>
          <p:cNvSpPr>
            <a:spLocks noGrp="1"/>
          </p:cNvSpPr>
          <p:nvPr>
            <p:ph idx="1"/>
          </p:nvPr>
        </p:nvSpPr>
        <p:spPr>
          <a:xfrm>
            <a:off x="1593436" y="1417637"/>
            <a:ext cx="9782801" cy="5135563"/>
          </a:xfrm>
        </p:spPr>
        <p:txBody>
          <a:bodyPr>
            <a:normAutofit fontScale="55000" lnSpcReduction="20000"/>
          </a:bodyPr>
          <a:lstStyle/>
          <a:p>
            <a:r>
              <a:rPr lang="en-US" sz="5100" dirty="0"/>
              <a:t>Outline</a:t>
            </a:r>
          </a:p>
          <a:p>
            <a:pPr lvl="1"/>
            <a:r>
              <a:rPr lang="en-US" sz="4000" dirty="0"/>
              <a:t>Data Utilized</a:t>
            </a:r>
          </a:p>
          <a:p>
            <a:pPr lvl="1"/>
            <a:r>
              <a:rPr lang="en-US" sz="4000" dirty="0"/>
              <a:t>Modeling Methodology</a:t>
            </a:r>
          </a:p>
          <a:p>
            <a:pPr lvl="1"/>
            <a:r>
              <a:rPr lang="en-US" sz="4000" dirty="0"/>
              <a:t>Feature Selection</a:t>
            </a:r>
          </a:p>
          <a:p>
            <a:pPr lvl="1"/>
            <a:r>
              <a:rPr lang="en-US" sz="4000" dirty="0"/>
              <a:t>Model Performance</a:t>
            </a:r>
          </a:p>
          <a:p>
            <a:pPr lvl="1"/>
            <a:r>
              <a:rPr lang="en-US" sz="4000" dirty="0"/>
              <a:t>Model Diagnostics</a:t>
            </a:r>
          </a:p>
          <a:p>
            <a:pPr lvl="1"/>
            <a:r>
              <a:rPr lang="en-US" sz="4000" dirty="0"/>
              <a:t>Recommendations</a:t>
            </a:r>
          </a:p>
          <a:p>
            <a:endParaRPr lang="en-US" sz="4400" dirty="0"/>
          </a:p>
          <a:p>
            <a:r>
              <a:rPr lang="en-US" sz="5100" dirty="0"/>
              <a:t>GOAL:</a:t>
            </a:r>
          </a:p>
          <a:p>
            <a:pPr lvl="1"/>
            <a:r>
              <a:rPr lang="en-US" sz="4000" dirty="0"/>
              <a:t>Given knowledge that a snowfall event is going to occur, goal of this assessment is to:</a:t>
            </a:r>
          </a:p>
          <a:p>
            <a:pPr lvl="2"/>
            <a:r>
              <a:rPr lang="en-US" sz="3600" dirty="0"/>
              <a:t>1.) Determine how well an Ordinary Least Squares model might perform at predicting how much snowfall will fall over 12 hours given meteorological observations at the start of those 12 hours</a:t>
            </a:r>
          </a:p>
          <a:p>
            <a:pPr lvl="2"/>
            <a:r>
              <a:rPr lang="en-US" sz="3600" dirty="0"/>
              <a:t>2.) Make recommendations regarding improving model performance</a:t>
            </a:r>
          </a:p>
          <a:p>
            <a:pPr marL="0" indent="0">
              <a:buNone/>
            </a:pPr>
            <a:endParaRPr lang="en-US" dirty="0"/>
          </a:p>
        </p:txBody>
      </p:sp>
      <p:sp>
        <p:nvSpPr>
          <p:cNvPr id="4" name="Slide Number Placeholder 3">
            <a:extLst>
              <a:ext uri="{FF2B5EF4-FFF2-40B4-BE49-F238E27FC236}">
                <a16:creationId xmlns:a16="http://schemas.microsoft.com/office/drawing/2014/main" id="{A9424251-5FE7-4251-9883-72435B6E73F8}"/>
              </a:ext>
            </a:extLst>
          </p:cNvPr>
          <p:cNvSpPr>
            <a:spLocks noGrp="1"/>
          </p:cNvSpPr>
          <p:nvPr>
            <p:ph type="sldNum" sz="quarter" idx="12"/>
          </p:nvPr>
        </p:nvSpPr>
        <p:spPr/>
        <p:txBody>
          <a:bodyPr/>
          <a:lstStyle/>
          <a:p>
            <a:fld id="{7DC1BBB0-96F0-4077-A278-0F3FB5C104D3}" type="slidenum">
              <a:rPr lang="en-US" smtClean="0"/>
              <a:t>3</a:t>
            </a:fld>
            <a:endParaRPr lang="en-US"/>
          </a:p>
        </p:txBody>
      </p:sp>
    </p:spTree>
    <p:extLst>
      <p:ext uri="{BB962C8B-B14F-4D97-AF65-F5344CB8AC3E}">
        <p14:creationId xmlns:p14="http://schemas.microsoft.com/office/powerpoint/2010/main" val="243255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4090-4708-4832-98BA-0581D74D4F6D}"/>
              </a:ext>
            </a:extLst>
          </p:cNvPr>
          <p:cNvSpPr>
            <a:spLocks noGrp="1"/>
          </p:cNvSpPr>
          <p:nvPr>
            <p:ph type="title"/>
          </p:nvPr>
        </p:nvSpPr>
        <p:spPr/>
        <p:txBody>
          <a:bodyPr anchor="ctr">
            <a:normAutofit/>
          </a:bodyPr>
          <a:lstStyle/>
          <a:p>
            <a:r>
              <a:rPr lang="en-US" sz="4000" dirty="0"/>
              <a:t>Surface Data</a:t>
            </a:r>
          </a:p>
        </p:txBody>
      </p:sp>
      <p:graphicFrame>
        <p:nvGraphicFramePr>
          <p:cNvPr id="13" name="Content Placeholder 12">
            <a:extLst>
              <a:ext uri="{FF2B5EF4-FFF2-40B4-BE49-F238E27FC236}">
                <a16:creationId xmlns:a16="http://schemas.microsoft.com/office/drawing/2014/main" id="{F2C7D71E-F119-4277-84CE-610DF64C885D}"/>
              </a:ext>
            </a:extLst>
          </p:cNvPr>
          <p:cNvGraphicFramePr>
            <a:graphicFrameLocks noGrp="1"/>
          </p:cNvGraphicFramePr>
          <p:nvPr>
            <p:ph idx="1"/>
            <p:extLst>
              <p:ext uri="{D42A27DB-BD31-4B8C-83A1-F6EECF244321}">
                <p14:modId xmlns:p14="http://schemas.microsoft.com/office/powerpoint/2010/main" val="1140710681"/>
              </p:ext>
            </p:extLst>
          </p:nvPr>
        </p:nvGraphicFramePr>
        <p:xfrm>
          <a:off x="163378" y="1143000"/>
          <a:ext cx="11862067" cy="5261355"/>
        </p:xfrm>
        <a:graphic>
          <a:graphicData uri="http://schemas.openxmlformats.org/drawingml/2006/table">
            <a:tbl>
              <a:tblPr firstRow="1" bandRow="1">
                <a:tableStyleId>{00A15C55-8517-42AA-B614-E9B94910E393}</a:tableStyleId>
              </a:tblPr>
              <a:tblGrid>
                <a:gridCol w="1655135">
                  <a:extLst>
                    <a:ext uri="{9D8B030D-6E8A-4147-A177-3AD203B41FA5}">
                      <a16:colId xmlns:a16="http://schemas.microsoft.com/office/drawing/2014/main" val="1357650337"/>
                    </a:ext>
                  </a:extLst>
                </a:gridCol>
                <a:gridCol w="1392864">
                  <a:extLst>
                    <a:ext uri="{9D8B030D-6E8A-4147-A177-3AD203B41FA5}">
                      <a16:colId xmlns:a16="http://schemas.microsoft.com/office/drawing/2014/main" val="3461116464"/>
                    </a:ext>
                  </a:extLst>
                </a:gridCol>
                <a:gridCol w="2514600">
                  <a:extLst>
                    <a:ext uri="{9D8B030D-6E8A-4147-A177-3AD203B41FA5}">
                      <a16:colId xmlns:a16="http://schemas.microsoft.com/office/drawing/2014/main" val="2167705289"/>
                    </a:ext>
                  </a:extLst>
                </a:gridCol>
                <a:gridCol w="1584575">
                  <a:extLst>
                    <a:ext uri="{9D8B030D-6E8A-4147-A177-3AD203B41FA5}">
                      <a16:colId xmlns:a16="http://schemas.microsoft.com/office/drawing/2014/main" val="819426537"/>
                    </a:ext>
                  </a:extLst>
                </a:gridCol>
                <a:gridCol w="3139825">
                  <a:extLst>
                    <a:ext uri="{9D8B030D-6E8A-4147-A177-3AD203B41FA5}">
                      <a16:colId xmlns:a16="http://schemas.microsoft.com/office/drawing/2014/main" val="1527312165"/>
                    </a:ext>
                  </a:extLst>
                </a:gridCol>
                <a:gridCol w="1575068">
                  <a:extLst>
                    <a:ext uri="{9D8B030D-6E8A-4147-A177-3AD203B41FA5}">
                      <a16:colId xmlns:a16="http://schemas.microsoft.com/office/drawing/2014/main" val="3156034726"/>
                    </a:ext>
                  </a:extLst>
                </a:gridCol>
              </a:tblGrid>
              <a:tr h="669627">
                <a:tc>
                  <a:txBody>
                    <a:bodyPr/>
                    <a:lstStyle/>
                    <a:p>
                      <a:pPr algn="ctr"/>
                      <a:r>
                        <a:rPr lang="en-US" dirty="0"/>
                        <a:t>Station ID</a:t>
                      </a:r>
                    </a:p>
                  </a:txBody>
                  <a:tcPr anchor="ctr"/>
                </a:tc>
                <a:tc>
                  <a:txBody>
                    <a:bodyPr/>
                    <a:lstStyle/>
                    <a:p>
                      <a:pPr algn="ctr"/>
                      <a:r>
                        <a:rPr lang="en-US" dirty="0"/>
                        <a:t>Station Type</a:t>
                      </a:r>
                    </a:p>
                  </a:txBody>
                  <a:tcPr anchor="ctr"/>
                </a:tc>
                <a:tc>
                  <a:txBody>
                    <a:bodyPr/>
                    <a:lstStyle/>
                    <a:p>
                      <a:pPr algn="ctr"/>
                      <a:r>
                        <a:rPr lang="en-US" dirty="0"/>
                        <a:t>Location</a:t>
                      </a:r>
                    </a:p>
                  </a:txBody>
                  <a:tcPr anchor="ctr"/>
                </a:tc>
                <a:tc>
                  <a:txBody>
                    <a:bodyPr/>
                    <a:lstStyle/>
                    <a:p>
                      <a:pPr algn="ctr"/>
                      <a:r>
                        <a:rPr lang="en-US" dirty="0"/>
                        <a:t>Elevation</a:t>
                      </a:r>
                    </a:p>
                  </a:txBody>
                  <a:tcPr anchor="ctr"/>
                </a:tc>
                <a:tc>
                  <a:txBody>
                    <a:bodyPr/>
                    <a:lstStyle/>
                    <a:p>
                      <a:pPr algn="ctr"/>
                      <a:r>
                        <a:rPr lang="en-US" dirty="0"/>
                        <a:t>Meteorological Measurements Utilized</a:t>
                      </a:r>
                    </a:p>
                  </a:txBody>
                  <a:tcPr anchor="ctr"/>
                </a:tc>
                <a:tc>
                  <a:txBody>
                    <a:bodyPr/>
                    <a:lstStyle/>
                    <a:p>
                      <a:pPr algn="ctr"/>
                      <a:r>
                        <a:rPr lang="en-US" dirty="0"/>
                        <a:t>Temporal Resolution</a:t>
                      </a:r>
                    </a:p>
                  </a:txBody>
                  <a:tcPr anchor="ctr"/>
                </a:tc>
                <a:extLst>
                  <a:ext uri="{0D108BD9-81ED-4DB2-BD59-A6C34878D82A}">
                    <a16:rowId xmlns:a16="http://schemas.microsoft.com/office/drawing/2014/main" val="3535777594"/>
                  </a:ext>
                </a:extLst>
              </a:tr>
              <a:tr h="956610">
                <a:tc>
                  <a:txBody>
                    <a:bodyPr/>
                    <a:lstStyle/>
                    <a:p>
                      <a:pPr algn="ctr"/>
                      <a:r>
                        <a:rPr lang="en-US" dirty="0"/>
                        <a:t>SNOTEL 415</a:t>
                      </a:r>
                    </a:p>
                  </a:txBody>
                  <a:tcPr anchor="ctr"/>
                </a:tc>
                <a:tc>
                  <a:txBody>
                    <a:bodyPr/>
                    <a:lstStyle/>
                    <a:p>
                      <a:pPr algn="ctr"/>
                      <a:r>
                        <a:rPr lang="en-US" dirty="0"/>
                        <a:t> NRCS </a:t>
                      </a:r>
                    </a:p>
                    <a:p>
                      <a:pPr algn="ctr"/>
                      <a:r>
                        <a:rPr lang="en-US" dirty="0"/>
                        <a:t>SNOTEL</a:t>
                      </a:r>
                    </a:p>
                  </a:txBody>
                  <a:tcPr anchor="ctr"/>
                </a:tc>
                <a:tc>
                  <a:txBody>
                    <a:bodyPr/>
                    <a:lstStyle/>
                    <a:p>
                      <a:pPr algn="ctr"/>
                      <a:r>
                        <a:rPr lang="en-US" dirty="0"/>
                        <a:t>Popular Ski Runs midway up Copper Mtn</a:t>
                      </a:r>
                    </a:p>
                  </a:txBody>
                  <a:tcPr anchor="ctr"/>
                </a:tc>
                <a:tc>
                  <a:txBody>
                    <a:bodyPr/>
                    <a:lstStyle/>
                    <a:p>
                      <a:pPr algn="ctr"/>
                      <a:r>
                        <a:rPr lang="en-US" dirty="0"/>
                        <a:t>10550’</a:t>
                      </a:r>
                    </a:p>
                  </a:txBody>
                  <a:tcPr anchor="ctr"/>
                </a:tc>
                <a:tc>
                  <a:txBody>
                    <a:bodyPr/>
                    <a:lstStyle/>
                    <a:p>
                      <a:pPr marL="742950" lvl="1" indent="-285750" algn="l">
                        <a:buFont typeface="Arial" panose="020B0604020202020204" pitchFamily="34" charset="0"/>
                        <a:buChar char="•"/>
                      </a:pPr>
                      <a:r>
                        <a:rPr lang="en-US" dirty="0"/>
                        <a:t>Temperature</a:t>
                      </a:r>
                    </a:p>
                    <a:p>
                      <a:pPr marL="742950" lvl="1" indent="-285750" algn="l">
                        <a:buFont typeface="Arial" panose="020B0604020202020204" pitchFamily="34" charset="0"/>
                        <a:buChar char="•"/>
                      </a:pPr>
                      <a:r>
                        <a:rPr lang="en-US" dirty="0"/>
                        <a:t>Snow Depth</a:t>
                      </a:r>
                    </a:p>
                  </a:txBody>
                  <a:tcPr anchor="ctr"/>
                </a:tc>
                <a:tc>
                  <a:txBody>
                    <a:bodyPr/>
                    <a:lstStyle/>
                    <a:p>
                      <a:pPr algn="ctr"/>
                      <a:r>
                        <a:rPr lang="en-US" dirty="0"/>
                        <a:t>Hourly</a:t>
                      </a:r>
                    </a:p>
                  </a:txBody>
                  <a:tcPr anchor="ctr"/>
                </a:tc>
                <a:extLst>
                  <a:ext uri="{0D108BD9-81ED-4DB2-BD59-A6C34878D82A}">
                    <a16:rowId xmlns:a16="http://schemas.microsoft.com/office/drawing/2014/main" val="3048866794"/>
                  </a:ext>
                </a:extLst>
              </a:tr>
              <a:tr h="2391525">
                <a:tc>
                  <a:txBody>
                    <a:bodyPr/>
                    <a:lstStyle/>
                    <a:p>
                      <a:pPr algn="ctr"/>
                      <a:r>
                        <a:rPr lang="en-US" dirty="0"/>
                        <a:t>KLXV</a:t>
                      </a:r>
                    </a:p>
                  </a:txBody>
                  <a:tcPr anchor="ctr"/>
                </a:tc>
                <a:tc>
                  <a:txBody>
                    <a:bodyPr/>
                    <a:lstStyle/>
                    <a:p>
                      <a:pPr algn="ctr"/>
                      <a:r>
                        <a:rPr lang="en-US" dirty="0"/>
                        <a:t>NWS </a:t>
                      </a:r>
                    </a:p>
                    <a:p>
                      <a:pPr algn="ctr"/>
                      <a:r>
                        <a:rPr lang="en-US" dirty="0"/>
                        <a:t>ASOS</a:t>
                      </a:r>
                    </a:p>
                  </a:txBody>
                  <a:tcPr anchor="ctr"/>
                </a:tc>
                <a:tc>
                  <a:txBody>
                    <a:bodyPr/>
                    <a:lstStyle/>
                    <a:p>
                      <a:pPr algn="ctr"/>
                      <a:r>
                        <a:rPr lang="en-US" dirty="0"/>
                        <a:t>~25 mi SW of Copper Mtn</a:t>
                      </a:r>
                    </a:p>
                  </a:txBody>
                  <a:tcPr anchor="ctr"/>
                </a:tc>
                <a:tc>
                  <a:txBody>
                    <a:bodyPr/>
                    <a:lstStyle/>
                    <a:p>
                      <a:pPr algn="ctr"/>
                      <a:r>
                        <a:rPr lang="en-US" dirty="0"/>
                        <a:t>9938’</a:t>
                      </a:r>
                    </a:p>
                  </a:txBody>
                  <a:tcPr anchor="ctr"/>
                </a:tc>
                <a:tc>
                  <a:txBody>
                    <a:bodyPr/>
                    <a:lstStyle/>
                    <a:p>
                      <a:pPr marL="742950" lvl="1" indent="-285750" algn="l">
                        <a:buFont typeface="Arial" panose="020B0604020202020204" pitchFamily="34" charset="0"/>
                        <a:buChar char="•"/>
                      </a:pPr>
                      <a:r>
                        <a:rPr lang="en-US" dirty="0"/>
                        <a:t>Temperature</a:t>
                      </a:r>
                    </a:p>
                    <a:p>
                      <a:pPr marL="742950" lvl="1" indent="-285750" algn="l">
                        <a:buFont typeface="Arial" panose="020B0604020202020204" pitchFamily="34" charset="0"/>
                        <a:buChar char="•"/>
                      </a:pPr>
                      <a:r>
                        <a:rPr lang="en-US" dirty="0"/>
                        <a:t>Dewpoint</a:t>
                      </a:r>
                    </a:p>
                    <a:p>
                      <a:pPr marL="742950" lvl="1" indent="-285750" algn="l">
                        <a:buFont typeface="Arial" panose="020B0604020202020204" pitchFamily="34" charset="0"/>
                        <a:buChar char="•"/>
                      </a:pPr>
                      <a:r>
                        <a:rPr lang="en-US" dirty="0"/>
                        <a:t>Wind Speed</a:t>
                      </a:r>
                    </a:p>
                    <a:p>
                      <a:pPr marL="742950" lvl="1" indent="-285750" algn="l">
                        <a:buFont typeface="Arial" panose="020B0604020202020204" pitchFamily="34" charset="0"/>
                        <a:buChar char="•"/>
                      </a:pPr>
                      <a:r>
                        <a:rPr lang="en-US" dirty="0"/>
                        <a:t>Wind Direction</a:t>
                      </a:r>
                    </a:p>
                    <a:p>
                      <a:pPr marL="742950" lvl="1" indent="-285750" algn="l">
                        <a:buFont typeface="Arial" panose="020B0604020202020204" pitchFamily="34" charset="0"/>
                        <a:buChar char="•"/>
                      </a:pPr>
                      <a:r>
                        <a:rPr lang="en-US" dirty="0"/>
                        <a:t>Pressure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12-hr Pressure Changes*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Hourly</a:t>
                      </a:r>
                    </a:p>
                    <a:p>
                      <a:pPr algn="ctr"/>
                      <a:endParaRPr lang="en-US" dirty="0"/>
                    </a:p>
                  </a:txBody>
                  <a:tcPr anchor="ctr"/>
                </a:tc>
                <a:extLst>
                  <a:ext uri="{0D108BD9-81ED-4DB2-BD59-A6C34878D82A}">
                    <a16:rowId xmlns:a16="http://schemas.microsoft.com/office/drawing/2014/main" val="2770936414"/>
                  </a:ext>
                </a:extLst>
              </a:tr>
              <a:tr h="1243593">
                <a:tc>
                  <a:txBody>
                    <a:bodyPr/>
                    <a:lstStyle/>
                    <a:p>
                      <a:pPr algn="ctr"/>
                      <a:r>
                        <a:rPr lang="en-US" dirty="0"/>
                        <a:t>KCCU</a:t>
                      </a:r>
                    </a:p>
                  </a:txBody>
                  <a:tcPr anchor="ctr"/>
                </a:tc>
                <a:tc>
                  <a:txBody>
                    <a:bodyPr/>
                    <a:lstStyle/>
                    <a:p>
                      <a:pPr algn="ctr"/>
                      <a:r>
                        <a:rPr lang="en-US" dirty="0"/>
                        <a:t>CDOT </a:t>
                      </a:r>
                    </a:p>
                    <a:p>
                      <a:pPr algn="ctr"/>
                      <a:r>
                        <a:rPr lang="en-US" dirty="0"/>
                        <a:t>AWOS</a:t>
                      </a:r>
                    </a:p>
                  </a:txBody>
                  <a:tcPr anchor="ctr"/>
                </a:tc>
                <a:tc>
                  <a:txBody>
                    <a:bodyPr/>
                    <a:lstStyle/>
                    <a:p>
                      <a:pPr algn="ctr"/>
                      <a:r>
                        <a:rPr lang="en-US" dirty="0"/>
                        <a:t>Near top of Copper Mtn</a:t>
                      </a:r>
                    </a:p>
                  </a:txBody>
                  <a:tcPr anchor="ctr"/>
                </a:tc>
                <a:tc>
                  <a:txBody>
                    <a:bodyPr/>
                    <a:lstStyle/>
                    <a:p>
                      <a:pPr algn="ctr"/>
                      <a:r>
                        <a:rPr lang="en-US" dirty="0"/>
                        <a:t>12075’</a:t>
                      </a:r>
                    </a:p>
                  </a:txBody>
                  <a:tcPr anchor="ctr"/>
                </a:tc>
                <a:tc>
                  <a:txBody>
                    <a:bodyPr/>
                    <a:lstStyle/>
                    <a:p>
                      <a:pPr marL="742950" lvl="1" indent="-285750" algn="l">
                        <a:buFont typeface="Arial" panose="020B0604020202020204" pitchFamily="34" charset="0"/>
                        <a:buChar char="•"/>
                      </a:pPr>
                      <a:r>
                        <a:rPr lang="en-US" dirty="0"/>
                        <a:t>Temperature</a:t>
                      </a:r>
                    </a:p>
                    <a:p>
                      <a:pPr marL="742950" lvl="1" indent="-285750" algn="l">
                        <a:buFont typeface="Arial" panose="020B0604020202020204" pitchFamily="34" charset="0"/>
                        <a:buChar char="•"/>
                      </a:pPr>
                      <a:r>
                        <a:rPr lang="en-US" dirty="0"/>
                        <a:t>Dewpoint</a:t>
                      </a:r>
                    </a:p>
                    <a:p>
                      <a:pPr marL="742950" lvl="1" indent="-285750" algn="l">
                        <a:buFont typeface="Arial" panose="020B0604020202020204" pitchFamily="34" charset="0"/>
                        <a:buChar char="•"/>
                      </a:pPr>
                      <a:r>
                        <a:rPr lang="en-US" dirty="0"/>
                        <a:t>Wind Speed</a:t>
                      </a:r>
                    </a:p>
                    <a:p>
                      <a:pPr marL="742950" lvl="1" indent="-285750" algn="l">
                        <a:buFont typeface="Arial" panose="020B0604020202020204" pitchFamily="34" charset="0"/>
                        <a:buChar char="•"/>
                      </a:pPr>
                      <a:r>
                        <a:rPr lang="en-US" dirty="0"/>
                        <a:t>Wind Direction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Hourly</a:t>
                      </a:r>
                    </a:p>
                    <a:p>
                      <a:pPr algn="ctr"/>
                      <a:endParaRPr lang="en-US" dirty="0"/>
                    </a:p>
                  </a:txBody>
                  <a:tcPr anchor="ctr"/>
                </a:tc>
                <a:extLst>
                  <a:ext uri="{0D108BD9-81ED-4DB2-BD59-A6C34878D82A}">
                    <a16:rowId xmlns:a16="http://schemas.microsoft.com/office/drawing/2014/main" val="788368335"/>
                  </a:ext>
                </a:extLst>
              </a:tr>
            </a:tbl>
          </a:graphicData>
        </a:graphic>
      </p:graphicFrame>
      <p:sp>
        <p:nvSpPr>
          <p:cNvPr id="4" name="TextBox 3">
            <a:extLst>
              <a:ext uri="{FF2B5EF4-FFF2-40B4-BE49-F238E27FC236}">
                <a16:creationId xmlns:a16="http://schemas.microsoft.com/office/drawing/2014/main" id="{CE75A500-38EA-4957-9920-B750EED9FF8D}"/>
              </a:ext>
            </a:extLst>
          </p:cNvPr>
          <p:cNvSpPr txBox="1"/>
          <p:nvPr/>
        </p:nvSpPr>
        <p:spPr>
          <a:xfrm>
            <a:off x="0" y="6404355"/>
            <a:ext cx="2472520" cy="307777"/>
          </a:xfrm>
          <a:prstGeom prst="rect">
            <a:avLst/>
          </a:prstGeom>
          <a:noFill/>
          <a:ln>
            <a:solidFill>
              <a:schemeClr val="bg2"/>
            </a:solidFill>
          </a:ln>
        </p:spPr>
        <p:txBody>
          <a:bodyPr wrap="square" rtlCol="0" anchor="ctr" anchorCtr="1">
            <a:spAutoFit/>
          </a:bodyPr>
          <a:lstStyle/>
          <a:p>
            <a:r>
              <a:rPr lang="en-US" sz="1400" dirty="0"/>
              <a:t>*Calculated feature</a:t>
            </a:r>
          </a:p>
        </p:txBody>
      </p:sp>
      <p:sp>
        <p:nvSpPr>
          <p:cNvPr id="5" name="Slide Number Placeholder 4">
            <a:extLst>
              <a:ext uri="{FF2B5EF4-FFF2-40B4-BE49-F238E27FC236}">
                <a16:creationId xmlns:a16="http://schemas.microsoft.com/office/drawing/2014/main" id="{75B3F7FB-E3BB-46FA-9F8E-30B1724F69C1}"/>
              </a:ext>
            </a:extLst>
          </p:cNvPr>
          <p:cNvSpPr>
            <a:spLocks noGrp="1"/>
          </p:cNvSpPr>
          <p:nvPr>
            <p:ph type="sldNum" sz="quarter" idx="12"/>
          </p:nvPr>
        </p:nvSpPr>
        <p:spPr/>
        <p:txBody>
          <a:bodyPr/>
          <a:lstStyle/>
          <a:p>
            <a:fld id="{7DC1BBB0-96F0-4077-A278-0F3FB5C104D3}" type="slidenum">
              <a:rPr lang="en-US" smtClean="0"/>
              <a:t>4</a:t>
            </a:fld>
            <a:endParaRPr lang="en-US"/>
          </a:p>
        </p:txBody>
      </p:sp>
    </p:spTree>
    <p:extLst>
      <p:ext uri="{BB962C8B-B14F-4D97-AF65-F5344CB8AC3E}">
        <p14:creationId xmlns:p14="http://schemas.microsoft.com/office/powerpoint/2010/main" val="230874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DD98-2285-47FC-B229-88903BD19186}"/>
              </a:ext>
            </a:extLst>
          </p:cNvPr>
          <p:cNvSpPr>
            <a:spLocks noGrp="1"/>
          </p:cNvSpPr>
          <p:nvPr>
            <p:ph type="title"/>
          </p:nvPr>
        </p:nvSpPr>
        <p:spPr/>
        <p:txBody>
          <a:bodyPr anchor="ctr">
            <a:normAutofit/>
          </a:bodyPr>
          <a:lstStyle/>
          <a:p>
            <a:r>
              <a:rPr lang="en-US" sz="4000" dirty="0"/>
              <a:t>Surface Data Monitor Locations</a:t>
            </a:r>
          </a:p>
        </p:txBody>
      </p:sp>
      <p:pic>
        <p:nvPicPr>
          <p:cNvPr id="6" name="Content Placeholder 5">
            <a:extLst>
              <a:ext uri="{FF2B5EF4-FFF2-40B4-BE49-F238E27FC236}">
                <a16:creationId xmlns:a16="http://schemas.microsoft.com/office/drawing/2014/main" id="{9DAAA138-3CBA-4CBD-8C0E-71CDD4F87E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67" y="1608222"/>
            <a:ext cx="5875445" cy="4487777"/>
          </a:xfrm>
        </p:spPr>
      </p:pic>
      <p:pic>
        <p:nvPicPr>
          <p:cNvPr id="8" name="Picture 7">
            <a:extLst>
              <a:ext uri="{FF2B5EF4-FFF2-40B4-BE49-F238E27FC236}">
                <a16:creationId xmlns:a16="http://schemas.microsoft.com/office/drawing/2014/main" id="{11F00405-01B6-4CB0-807E-5078F46FC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407" y="1649019"/>
            <a:ext cx="5792651" cy="4446981"/>
          </a:xfrm>
          <a:prstGeom prst="rect">
            <a:avLst/>
          </a:prstGeom>
        </p:spPr>
      </p:pic>
      <p:sp>
        <p:nvSpPr>
          <p:cNvPr id="3" name="Slide Number Placeholder 2">
            <a:extLst>
              <a:ext uri="{FF2B5EF4-FFF2-40B4-BE49-F238E27FC236}">
                <a16:creationId xmlns:a16="http://schemas.microsoft.com/office/drawing/2014/main" id="{7C7629AC-5C8C-4B0E-85E9-3D72DAEE11FC}"/>
              </a:ext>
            </a:extLst>
          </p:cNvPr>
          <p:cNvSpPr>
            <a:spLocks noGrp="1"/>
          </p:cNvSpPr>
          <p:nvPr>
            <p:ph type="sldNum" sz="quarter" idx="12"/>
          </p:nvPr>
        </p:nvSpPr>
        <p:spPr/>
        <p:txBody>
          <a:bodyPr/>
          <a:lstStyle/>
          <a:p>
            <a:fld id="{7DC1BBB0-96F0-4077-A278-0F3FB5C104D3}" type="slidenum">
              <a:rPr lang="en-US" smtClean="0"/>
              <a:t>5</a:t>
            </a:fld>
            <a:endParaRPr lang="en-US"/>
          </a:p>
        </p:txBody>
      </p:sp>
    </p:spTree>
    <p:extLst>
      <p:ext uri="{BB962C8B-B14F-4D97-AF65-F5344CB8AC3E}">
        <p14:creationId xmlns:p14="http://schemas.microsoft.com/office/powerpoint/2010/main" val="113693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92AC-5AA5-4C6E-9E78-96509174F148}"/>
              </a:ext>
            </a:extLst>
          </p:cNvPr>
          <p:cNvSpPr>
            <a:spLocks noGrp="1"/>
          </p:cNvSpPr>
          <p:nvPr>
            <p:ph type="title"/>
          </p:nvPr>
        </p:nvSpPr>
        <p:spPr/>
        <p:txBody>
          <a:bodyPr anchor="ctr">
            <a:normAutofit/>
          </a:bodyPr>
          <a:lstStyle/>
          <a:p>
            <a:r>
              <a:rPr lang="en-US" sz="4000" dirty="0"/>
              <a:t>Additional Upper Air Data</a:t>
            </a:r>
          </a:p>
        </p:txBody>
      </p:sp>
      <p:graphicFrame>
        <p:nvGraphicFramePr>
          <p:cNvPr id="4" name="Content Placeholder 3">
            <a:extLst>
              <a:ext uri="{FF2B5EF4-FFF2-40B4-BE49-F238E27FC236}">
                <a16:creationId xmlns:a16="http://schemas.microsoft.com/office/drawing/2014/main" id="{7CE82412-8B5E-40DA-9AEA-0C59DBD4D8E3}"/>
              </a:ext>
            </a:extLst>
          </p:cNvPr>
          <p:cNvGraphicFramePr>
            <a:graphicFrameLocks noGrp="1"/>
          </p:cNvGraphicFramePr>
          <p:nvPr>
            <p:ph idx="1"/>
            <p:extLst>
              <p:ext uri="{D42A27DB-BD31-4B8C-83A1-F6EECF244321}">
                <p14:modId xmlns:p14="http://schemas.microsoft.com/office/powerpoint/2010/main" val="1172832140"/>
              </p:ext>
            </p:extLst>
          </p:nvPr>
        </p:nvGraphicFramePr>
        <p:xfrm>
          <a:off x="1563434" y="2258584"/>
          <a:ext cx="9782175" cy="2423160"/>
        </p:xfrm>
        <a:graphic>
          <a:graphicData uri="http://schemas.openxmlformats.org/drawingml/2006/table">
            <a:tbl>
              <a:tblPr firstRow="1" bandRow="1">
                <a:tableStyleId>{00A15C55-8517-42AA-B614-E9B94910E393}</a:tableStyleId>
              </a:tblPr>
              <a:tblGrid>
                <a:gridCol w="1956435">
                  <a:extLst>
                    <a:ext uri="{9D8B030D-6E8A-4147-A177-3AD203B41FA5}">
                      <a16:colId xmlns:a16="http://schemas.microsoft.com/office/drawing/2014/main" val="2433381032"/>
                    </a:ext>
                  </a:extLst>
                </a:gridCol>
                <a:gridCol w="1956435">
                  <a:extLst>
                    <a:ext uri="{9D8B030D-6E8A-4147-A177-3AD203B41FA5}">
                      <a16:colId xmlns:a16="http://schemas.microsoft.com/office/drawing/2014/main" val="2535735285"/>
                    </a:ext>
                  </a:extLst>
                </a:gridCol>
                <a:gridCol w="1956435">
                  <a:extLst>
                    <a:ext uri="{9D8B030D-6E8A-4147-A177-3AD203B41FA5}">
                      <a16:colId xmlns:a16="http://schemas.microsoft.com/office/drawing/2014/main" val="1201840674"/>
                    </a:ext>
                  </a:extLst>
                </a:gridCol>
                <a:gridCol w="1956435">
                  <a:extLst>
                    <a:ext uri="{9D8B030D-6E8A-4147-A177-3AD203B41FA5}">
                      <a16:colId xmlns:a16="http://schemas.microsoft.com/office/drawing/2014/main" val="3508103616"/>
                    </a:ext>
                  </a:extLst>
                </a:gridCol>
                <a:gridCol w="1956435">
                  <a:extLst>
                    <a:ext uri="{9D8B030D-6E8A-4147-A177-3AD203B41FA5}">
                      <a16:colId xmlns:a16="http://schemas.microsoft.com/office/drawing/2014/main" val="2031437144"/>
                    </a:ext>
                  </a:extLst>
                </a:gridCol>
              </a:tblGrid>
              <a:tr h="685800">
                <a:tc>
                  <a:txBody>
                    <a:bodyPr/>
                    <a:lstStyle/>
                    <a:p>
                      <a:pPr algn="ctr"/>
                      <a:r>
                        <a:rPr lang="en-US" dirty="0"/>
                        <a:t>Station ID</a:t>
                      </a:r>
                    </a:p>
                  </a:txBody>
                  <a:tcPr anchor="ctr"/>
                </a:tc>
                <a:tc>
                  <a:txBody>
                    <a:bodyPr/>
                    <a:lstStyle/>
                    <a:p>
                      <a:pPr algn="ctr"/>
                      <a:r>
                        <a:rPr lang="en-US" dirty="0"/>
                        <a:t>Location</a:t>
                      </a:r>
                    </a:p>
                  </a:txBody>
                  <a:tcPr anchor="ctr"/>
                </a:tc>
                <a:tc>
                  <a:txBody>
                    <a:bodyPr/>
                    <a:lstStyle/>
                    <a:p>
                      <a:pPr algn="ctr"/>
                      <a:r>
                        <a:rPr lang="en-US" dirty="0"/>
                        <a:t>Pressure Levels</a:t>
                      </a:r>
                    </a:p>
                  </a:txBody>
                  <a:tcPr anchor="ctr"/>
                </a:tc>
                <a:tc>
                  <a:txBody>
                    <a:bodyPr/>
                    <a:lstStyle/>
                    <a:p>
                      <a:pPr algn="ctr"/>
                      <a:r>
                        <a:rPr lang="en-US" dirty="0"/>
                        <a:t>Measurements at each Level</a:t>
                      </a:r>
                    </a:p>
                  </a:txBody>
                  <a:tcPr anchor="ctr"/>
                </a:tc>
                <a:tc>
                  <a:txBody>
                    <a:bodyPr/>
                    <a:lstStyle/>
                    <a:p>
                      <a:pPr algn="ctr"/>
                      <a:r>
                        <a:rPr lang="en-US" dirty="0"/>
                        <a:t>Temporal Location</a:t>
                      </a:r>
                    </a:p>
                  </a:txBody>
                  <a:tcPr anchor="ctr"/>
                </a:tc>
                <a:extLst>
                  <a:ext uri="{0D108BD9-81ED-4DB2-BD59-A6C34878D82A}">
                    <a16:rowId xmlns:a16="http://schemas.microsoft.com/office/drawing/2014/main" val="2807438490"/>
                  </a:ext>
                </a:extLst>
              </a:tr>
              <a:tr h="685800">
                <a:tc>
                  <a:txBody>
                    <a:bodyPr/>
                    <a:lstStyle/>
                    <a:p>
                      <a:pPr algn="ctr"/>
                      <a:r>
                        <a:rPr lang="en-US" dirty="0"/>
                        <a:t>KJCT</a:t>
                      </a:r>
                    </a:p>
                  </a:txBody>
                  <a:tcPr anchor="ctr"/>
                </a:tc>
                <a:tc>
                  <a:txBody>
                    <a:bodyPr/>
                    <a:lstStyle/>
                    <a:p>
                      <a:pPr algn="ctr"/>
                      <a:r>
                        <a:rPr lang="en-US" dirty="0"/>
                        <a:t>Grand Junction, CO</a:t>
                      </a:r>
                    </a:p>
                  </a:txBody>
                  <a:tcPr anchor="ctr"/>
                </a:tc>
                <a:tc>
                  <a:txBody>
                    <a:bodyPr/>
                    <a:lstStyle/>
                    <a:p>
                      <a:pPr algn="ctr"/>
                      <a:r>
                        <a:rPr lang="en-US" dirty="0"/>
                        <a:t>200mb, 250mb, 300mb, 400mb, 500mb, 700mb, &amp; 850mb</a:t>
                      </a:r>
                    </a:p>
                  </a:txBody>
                  <a:tcPr anchor="ctr"/>
                </a:tc>
                <a:tc>
                  <a:txBody>
                    <a:bodyPr/>
                    <a:lstStyle/>
                    <a:p>
                      <a:pPr marL="285750" indent="-285750" algn="l">
                        <a:buFont typeface="Arial" panose="020B0604020202020204" pitchFamily="34" charset="0"/>
                        <a:buChar char="•"/>
                      </a:pPr>
                      <a:r>
                        <a:rPr lang="en-US" dirty="0"/>
                        <a:t>Height</a:t>
                      </a:r>
                    </a:p>
                    <a:p>
                      <a:pPr marL="285750" indent="-285750" algn="l">
                        <a:buFont typeface="Arial" panose="020B0604020202020204" pitchFamily="34" charset="0"/>
                        <a:buChar char="•"/>
                      </a:pPr>
                      <a:r>
                        <a:rPr lang="en-US" dirty="0"/>
                        <a:t>Temperature</a:t>
                      </a:r>
                    </a:p>
                    <a:p>
                      <a:pPr marL="285750" indent="-285750" algn="l">
                        <a:buFont typeface="Arial" panose="020B0604020202020204" pitchFamily="34" charset="0"/>
                        <a:buChar char="•"/>
                      </a:pPr>
                      <a:r>
                        <a:rPr lang="en-US" dirty="0"/>
                        <a:t>Dewpoint</a:t>
                      </a:r>
                    </a:p>
                    <a:p>
                      <a:pPr marL="285750" indent="-285750" algn="l">
                        <a:buFont typeface="Arial" panose="020B0604020202020204" pitchFamily="34" charset="0"/>
                        <a:buChar char="•"/>
                      </a:pPr>
                      <a:r>
                        <a:rPr lang="en-US" dirty="0"/>
                        <a:t>Wind Speed</a:t>
                      </a:r>
                    </a:p>
                    <a:p>
                      <a:pPr marL="285750" indent="-285750" algn="l">
                        <a:buFont typeface="Arial" panose="020B0604020202020204" pitchFamily="34" charset="0"/>
                        <a:buChar char="•"/>
                      </a:pPr>
                      <a:r>
                        <a:rPr lang="en-US" dirty="0"/>
                        <a:t>Wind Direction</a:t>
                      </a:r>
                    </a:p>
                  </a:txBody>
                  <a:tcPr anchor="ctr"/>
                </a:tc>
                <a:tc>
                  <a:txBody>
                    <a:bodyPr/>
                    <a:lstStyle/>
                    <a:p>
                      <a:pPr algn="ctr"/>
                      <a:r>
                        <a:rPr lang="en-US" dirty="0"/>
                        <a:t>12 hour</a:t>
                      </a:r>
                    </a:p>
                  </a:txBody>
                  <a:tcPr anchor="ctr"/>
                </a:tc>
                <a:extLst>
                  <a:ext uri="{0D108BD9-81ED-4DB2-BD59-A6C34878D82A}">
                    <a16:rowId xmlns:a16="http://schemas.microsoft.com/office/drawing/2014/main" val="2847704287"/>
                  </a:ext>
                </a:extLst>
              </a:tr>
            </a:tbl>
          </a:graphicData>
        </a:graphic>
      </p:graphicFrame>
      <p:sp>
        <p:nvSpPr>
          <p:cNvPr id="5" name="Rectangle 4">
            <a:extLst>
              <a:ext uri="{FF2B5EF4-FFF2-40B4-BE49-F238E27FC236}">
                <a16:creationId xmlns:a16="http://schemas.microsoft.com/office/drawing/2014/main" id="{29159B2B-130A-410B-9156-8A7051EEEE28}"/>
              </a:ext>
            </a:extLst>
          </p:cNvPr>
          <p:cNvSpPr/>
          <p:nvPr/>
        </p:nvSpPr>
        <p:spPr>
          <a:xfrm>
            <a:off x="1593436" y="1390471"/>
            <a:ext cx="10063576" cy="646331"/>
          </a:xfrm>
          <a:prstGeom prst="rect">
            <a:avLst/>
          </a:prstGeom>
        </p:spPr>
        <p:txBody>
          <a:bodyPr wrap="square">
            <a:spAutoFit/>
          </a:bodyPr>
          <a:lstStyle/>
          <a:p>
            <a:pPr marL="246888" indent="-246888">
              <a:lnSpc>
                <a:spcPct val="90000"/>
              </a:lnSpc>
              <a:spcBef>
                <a:spcPts val="1400"/>
              </a:spcBef>
              <a:buFont typeface="Euphemia" pitchFamily="34" charset="0"/>
              <a:buChar char="›"/>
            </a:pPr>
            <a:r>
              <a:rPr lang="en-US" sz="2000" dirty="0">
                <a:solidFill>
                  <a:schemeClr val="tx2"/>
                </a:solidFill>
              </a:rPr>
              <a:t>Snowfall is highly dependent on physics of crystal  development, which is affected by upper air physics.  Therefore, upper air data was also included</a:t>
            </a:r>
          </a:p>
        </p:txBody>
      </p:sp>
      <p:sp>
        <p:nvSpPr>
          <p:cNvPr id="6" name="Rectangle 5">
            <a:extLst>
              <a:ext uri="{FF2B5EF4-FFF2-40B4-BE49-F238E27FC236}">
                <a16:creationId xmlns:a16="http://schemas.microsoft.com/office/drawing/2014/main" id="{854A8D07-6809-4503-BF4C-98C2990E200F}"/>
              </a:ext>
            </a:extLst>
          </p:cNvPr>
          <p:cNvSpPr/>
          <p:nvPr/>
        </p:nvSpPr>
        <p:spPr>
          <a:xfrm>
            <a:off x="1598306" y="4867364"/>
            <a:ext cx="9982506" cy="1200329"/>
          </a:xfrm>
          <a:prstGeom prst="rect">
            <a:avLst/>
          </a:prstGeom>
        </p:spPr>
        <p:txBody>
          <a:bodyPr wrap="square">
            <a:spAutoFit/>
          </a:bodyPr>
          <a:lstStyle/>
          <a:p>
            <a:pPr marL="246888" indent="-246888">
              <a:lnSpc>
                <a:spcPct val="90000"/>
              </a:lnSpc>
              <a:spcBef>
                <a:spcPts val="1400"/>
              </a:spcBef>
              <a:buFont typeface="Euphemia" pitchFamily="34" charset="0"/>
              <a:buChar char="›"/>
            </a:pPr>
            <a:r>
              <a:rPr lang="en-US" sz="2000" dirty="0">
                <a:solidFill>
                  <a:schemeClr val="tx2"/>
                </a:solidFill>
              </a:rPr>
              <a:t>Differences in meteorological measurements between Pressure Levels are common considerations when forecasting </a:t>
            </a:r>
            <a:r>
              <a:rPr lang="en-US" sz="2000" dirty="0" err="1">
                <a:solidFill>
                  <a:schemeClr val="tx2"/>
                </a:solidFill>
              </a:rPr>
              <a:t>snowaffall</a:t>
            </a:r>
            <a:r>
              <a:rPr lang="en-US" sz="2000" dirty="0">
                <a:solidFill>
                  <a:schemeClr val="tx2"/>
                </a:solidFill>
              </a:rPr>
              <a:t> so were also calculated and included (e.g. 500mb Dewpoint minus 400mb Dewpoint) as additional features</a:t>
            </a:r>
          </a:p>
        </p:txBody>
      </p:sp>
      <p:sp>
        <p:nvSpPr>
          <p:cNvPr id="7" name="Slide Number Placeholder 6">
            <a:extLst>
              <a:ext uri="{FF2B5EF4-FFF2-40B4-BE49-F238E27FC236}">
                <a16:creationId xmlns:a16="http://schemas.microsoft.com/office/drawing/2014/main" id="{A655F4A1-F22D-49B7-8A48-180C413957B1}"/>
              </a:ext>
            </a:extLst>
          </p:cNvPr>
          <p:cNvSpPr>
            <a:spLocks noGrp="1"/>
          </p:cNvSpPr>
          <p:nvPr>
            <p:ph type="sldNum" sz="quarter" idx="12"/>
          </p:nvPr>
        </p:nvSpPr>
        <p:spPr/>
        <p:txBody>
          <a:bodyPr/>
          <a:lstStyle/>
          <a:p>
            <a:fld id="{7DC1BBB0-96F0-4077-A278-0F3FB5C104D3}" type="slidenum">
              <a:rPr lang="en-US" smtClean="0"/>
              <a:t>6</a:t>
            </a:fld>
            <a:endParaRPr lang="en-US"/>
          </a:p>
        </p:txBody>
      </p:sp>
    </p:spTree>
    <p:extLst>
      <p:ext uri="{BB962C8B-B14F-4D97-AF65-F5344CB8AC3E}">
        <p14:creationId xmlns:p14="http://schemas.microsoft.com/office/powerpoint/2010/main" val="6036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8205-7998-4917-8AF1-DE058C3BF0BA}"/>
              </a:ext>
            </a:extLst>
          </p:cNvPr>
          <p:cNvSpPr>
            <a:spLocks noGrp="1"/>
          </p:cNvSpPr>
          <p:nvPr>
            <p:ph type="title"/>
          </p:nvPr>
        </p:nvSpPr>
        <p:spPr/>
        <p:txBody>
          <a:bodyPr anchor="ctr">
            <a:normAutofit/>
          </a:bodyPr>
          <a:lstStyle/>
          <a:p>
            <a:r>
              <a:rPr lang="en-US" sz="4000" dirty="0"/>
              <a:t>Snowfall vs Snow Depth</a:t>
            </a:r>
          </a:p>
        </p:txBody>
      </p:sp>
      <p:sp>
        <p:nvSpPr>
          <p:cNvPr id="3" name="Content Placeholder 2">
            <a:extLst>
              <a:ext uri="{FF2B5EF4-FFF2-40B4-BE49-F238E27FC236}">
                <a16:creationId xmlns:a16="http://schemas.microsoft.com/office/drawing/2014/main" id="{8BCE3DC8-90CD-401C-A9B9-AB9767E35F84}"/>
              </a:ext>
            </a:extLst>
          </p:cNvPr>
          <p:cNvSpPr>
            <a:spLocks noGrp="1"/>
          </p:cNvSpPr>
          <p:nvPr>
            <p:ph idx="1"/>
          </p:nvPr>
        </p:nvSpPr>
        <p:spPr>
          <a:xfrm>
            <a:off x="1446212" y="1295400"/>
            <a:ext cx="9782801" cy="4572000"/>
          </a:xfrm>
        </p:spPr>
        <p:txBody>
          <a:bodyPr/>
          <a:lstStyle/>
          <a:p>
            <a:r>
              <a:rPr lang="en-US" dirty="0"/>
              <a:t>SNOTEL stations report </a:t>
            </a:r>
            <a:r>
              <a:rPr lang="en-US" i="1" dirty="0"/>
              <a:t>snow depth.  </a:t>
            </a:r>
            <a:r>
              <a:rPr lang="en-US" dirty="0"/>
              <a:t>Snowfall was calculated.</a:t>
            </a:r>
          </a:p>
          <a:p>
            <a:r>
              <a:rPr lang="en-US" dirty="0"/>
              <a:t>12-hr snowfall only.  Events &gt;=3” due to noise in data.</a:t>
            </a:r>
          </a:p>
        </p:txBody>
      </p:sp>
      <p:pic>
        <p:nvPicPr>
          <p:cNvPr id="5" name="Picture 4">
            <a:extLst>
              <a:ext uri="{FF2B5EF4-FFF2-40B4-BE49-F238E27FC236}">
                <a16:creationId xmlns:a16="http://schemas.microsoft.com/office/drawing/2014/main" id="{245F1513-7805-4520-97BF-16EC3122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8308" y="2743200"/>
            <a:ext cx="10006752" cy="3733800"/>
          </a:xfrm>
          <a:prstGeom prst="rect">
            <a:avLst/>
          </a:prstGeom>
        </p:spPr>
      </p:pic>
      <p:sp>
        <p:nvSpPr>
          <p:cNvPr id="4" name="Slide Number Placeholder 3">
            <a:extLst>
              <a:ext uri="{FF2B5EF4-FFF2-40B4-BE49-F238E27FC236}">
                <a16:creationId xmlns:a16="http://schemas.microsoft.com/office/drawing/2014/main" id="{9014D599-2380-4882-8AD0-996762665529}"/>
              </a:ext>
            </a:extLst>
          </p:cNvPr>
          <p:cNvSpPr>
            <a:spLocks noGrp="1"/>
          </p:cNvSpPr>
          <p:nvPr>
            <p:ph type="sldNum" sz="quarter" idx="12"/>
          </p:nvPr>
        </p:nvSpPr>
        <p:spPr/>
        <p:txBody>
          <a:bodyPr/>
          <a:lstStyle/>
          <a:p>
            <a:fld id="{7DC1BBB0-96F0-4077-A278-0F3FB5C104D3}" type="slidenum">
              <a:rPr lang="en-US" smtClean="0"/>
              <a:t>7</a:t>
            </a:fld>
            <a:endParaRPr lang="en-US"/>
          </a:p>
        </p:txBody>
      </p:sp>
    </p:spTree>
    <p:extLst>
      <p:ext uri="{BB962C8B-B14F-4D97-AF65-F5344CB8AC3E}">
        <p14:creationId xmlns:p14="http://schemas.microsoft.com/office/powerpoint/2010/main" val="415097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8E43-E35E-4168-B8B7-F2795A53D96E}"/>
              </a:ext>
            </a:extLst>
          </p:cNvPr>
          <p:cNvSpPr>
            <a:spLocks noGrp="1"/>
          </p:cNvSpPr>
          <p:nvPr>
            <p:ph type="title"/>
          </p:nvPr>
        </p:nvSpPr>
        <p:spPr/>
        <p:txBody>
          <a:bodyPr anchor="ctr">
            <a:normAutofit/>
          </a:bodyPr>
          <a:lstStyle/>
          <a:p>
            <a:r>
              <a:rPr lang="en-US" sz="4000" dirty="0"/>
              <a:t>Modeling Methodology</a:t>
            </a:r>
          </a:p>
        </p:txBody>
      </p:sp>
      <p:sp>
        <p:nvSpPr>
          <p:cNvPr id="3" name="Content Placeholder 2">
            <a:extLst>
              <a:ext uri="{FF2B5EF4-FFF2-40B4-BE49-F238E27FC236}">
                <a16:creationId xmlns:a16="http://schemas.microsoft.com/office/drawing/2014/main" id="{C7236DEC-E56B-4679-82A6-50C97A784763}"/>
              </a:ext>
            </a:extLst>
          </p:cNvPr>
          <p:cNvSpPr>
            <a:spLocks noGrp="1"/>
          </p:cNvSpPr>
          <p:nvPr>
            <p:ph idx="1"/>
          </p:nvPr>
        </p:nvSpPr>
        <p:spPr/>
        <p:txBody>
          <a:bodyPr>
            <a:normAutofit fontScale="92500" lnSpcReduction="10000"/>
          </a:bodyPr>
          <a:lstStyle/>
          <a:p>
            <a:r>
              <a:rPr lang="en-US" dirty="0"/>
              <a:t>Ordinary Least Squares (OLS) model</a:t>
            </a:r>
          </a:p>
          <a:p>
            <a:r>
              <a:rPr lang="en-US" dirty="0"/>
              <a:t>Linear Regression Analysis performed for all features</a:t>
            </a:r>
          </a:p>
          <a:p>
            <a:r>
              <a:rPr lang="en-US" dirty="0"/>
              <a:t>Datasets divided into two Training/Test partitions</a:t>
            </a:r>
          </a:p>
          <a:p>
            <a:r>
              <a:rPr lang="en-US" dirty="0"/>
              <a:t>Features for use in model chosen using forward stepwise approach</a:t>
            </a:r>
          </a:p>
          <a:p>
            <a:r>
              <a:rPr lang="en-US" dirty="0"/>
              <a:t>Two model runs were fit on each of the two training partitions:</a:t>
            </a:r>
          </a:p>
          <a:p>
            <a:pPr lvl="1"/>
            <a:r>
              <a:rPr lang="en-US" dirty="0"/>
              <a:t>Surface Data Feature Only</a:t>
            </a:r>
          </a:p>
          <a:p>
            <a:pPr lvl="1"/>
            <a:r>
              <a:rPr lang="en-US" dirty="0"/>
              <a:t>Surface Data plus Upper Air Data Features</a:t>
            </a:r>
          </a:p>
          <a:p>
            <a:r>
              <a:rPr lang="en-US" dirty="0"/>
              <a:t>Fitted  models were then tested on respective test datasets to assess snowfall prediction </a:t>
            </a:r>
          </a:p>
        </p:txBody>
      </p:sp>
      <p:sp>
        <p:nvSpPr>
          <p:cNvPr id="4" name="Slide Number Placeholder 3">
            <a:extLst>
              <a:ext uri="{FF2B5EF4-FFF2-40B4-BE49-F238E27FC236}">
                <a16:creationId xmlns:a16="http://schemas.microsoft.com/office/drawing/2014/main" id="{2240CBDC-DAFD-4FDA-AFA2-BDCFD6E87EB8}"/>
              </a:ext>
            </a:extLst>
          </p:cNvPr>
          <p:cNvSpPr>
            <a:spLocks noGrp="1"/>
          </p:cNvSpPr>
          <p:nvPr>
            <p:ph type="sldNum" sz="quarter" idx="12"/>
          </p:nvPr>
        </p:nvSpPr>
        <p:spPr/>
        <p:txBody>
          <a:bodyPr/>
          <a:lstStyle/>
          <a:p>
            <a:fld id="{7DC1BBB0-96F0-4077-A278-0F3FB5C104D3}" type="slidenum">
              <a:rPr lang="en-US" smtClean="0"/>
              <a:t>8</a:t>
            </a:fld>
            <a:endParaRPr lang="en-US"/>
          </a:p>
        </p:txBody>
      </p:sp>
    </p:spTree>
    <p:extLst>
      <p:ext uri="{BB962C8B-B14F-4D97-AF65-F5344CB8AC3E}">
        <p14:creationId xmlns:p14="http://schemas.microsoft.com/office/powerpoint/2010/main" val="166743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FF92-8487-4F5D-90F3-27ED6416C5E3}"/>
              </a:ext>
            </a:extLst>
          </p:cNvPr>
          <p:cNvSpPr>
            <a:spLocks noGrp="1"/>
          </p:cNvSpPr>
          <p:nvPr>
            <p:ph type="title"/>
          </p:nvPr>
        </p:nvSpPr>
        <p:spPr/>
        <p:txBody>
          <a:bodyPr anchor="ctr">
            <a:normAutofit/>
          </a:bodyPr>
          <a:lstStyle/>
          <a:p>
            <a:r>
              <a:rPr lang="en-US" sz="4000" dirty="0"/>
              <a:t>Test/Training Partitions</a:t>
            </a:r>
          </a:p>
        </p:txBody>
      </p:sp>
      <p:sp>
        <p:nvSpPr>
          <p:cNvPr id="3" name="Content Placeholder 2">
            <a:extLst>
              <a:ext uri="{FF2B5EF4-FFF2-40B4-BE49-F238E27FC236}">
                <a16:creationId xmlns:a16="http://schemas.microsoft.com/office/drawing/2014/main" id="{C53BCBC3-790F-4A77-B500-3130E7F996BA}"/>
              </a:ext>
            </a:extLst>
          </p:cNvPr>
          <p:cNvSpPr>
            <a:spLocks noGrp="1"/>
          </p:cNvSpPr>
          <p:nvPr>
            <p:ph idx="1"/>
          </p:nvPr>
        </p:nvSpPr>
        <p:spPr/>
        <p:txBody>
          <a:bodyPr/>
          <a:lstStyle/>
          <a:p>
            <a:r>
              <a:rPr lang="en-US" dirty="0"/>
              <a:t>Partition A: </a:t>
            </a:r>
          </a:p>
          <a:p>
            <a:pPr lvl="1"/>
            <a:r>
              <a:rPr lang="en-US" dirty="0"/>
              <a:t>Test set:  Years 2006 and 2017 </a:t>
            </a:r>
          </a:p>
          <a:p>
            <a:pPr lvl="1"/>
            <a:r>
              <a:rPr lang="en-US" dirty="0"/>
              <a:t>Train Set: Remaining Years 2007-2016</a:t>
            </a:r>
          </a:p>
          <a:p>
            <a:r>
              <a:rPr lang="en-US" dirty="0"/>
              <a:t>Partition B</a:t>
            </a:r>
          </a:p>
          <a:p>
            <a:pPr lvl="1"/>
            <a:r>
              <a:rPr lang="en-US" dirty="0"/>
              <a:t>Test Set: Year 2014</a:t>
            </a:r>
          </a:p>
          <a:p>
            <a:pPr lvl="1"/>
            <a:r>
              <a:rPr lang="en-US" dirty="0"/>
              <a:t>Train Set: Remaining years - 2006-2013, 2015-2017</a:t>
            </a:r>
          </a:p>
          <a:p>
            <a:pPr lvl="1"/>
            <a:endParaRPr lang="en-US" sz="2800" dirty="0"/>
          </a:p>
          <a:p>
            <a:pPr lvl="1"/>
            <a:r>
              <a:rPr lang="en-US" dirty="0"/>
              <a:t>Each of the these divisions resulted in ~80% Training/~20% Test Datasets</a:t>
            </a:r>
          </a:p>
        </p:txBody>
      </p:sp>
      <p:sp>
        <p:nvSpPr>
          <p:cNvPr id="4" name="Slide Number Placeholder 3">
            <a:extLst>
              <a:ext uri="{FF2B5EF4-FFF2-40B4-BE49-F238E27FC236}">
                <a16:creationId xmlns:a16="http://schemas.microsoft.com/office/drawing/2014/main" id="{16768F84-2802-4EA4-929C-09C94780C78B}"/>
              </a:ext>
            </a:extLst>
          </p:cNvPr>
          <p:cNvSpPr>
            <a:spLocks noGrp="1"/>
          </p:cNvSpPr>
          <p:nvPr>
            <p:ph type="sldNum" sz="quarter" idx="12"/>
          </p:nvPr>
        </p:nvSpPr>
        <p:spPr/>
        <p:txBody>
          <a:bodyPr/>
          <a:lstStyle/>
          <a:p>
            <a:fld id="{7DC1BBB0-96F0-4077-A278-0F3FB5C104D3}" type="slidenum">
              <a:rPr lang="en-US" smtClean="0"/>
              <a:t>9</a:t>
            </a:fld>
            <a:endParaRPr lang="en-US"/>
          </a:p>
        </p:txBody>
      </p:sp>
    </p:spTree>
    <p:extLst>
      <p:ext uri="{BB962C8B-B14F-4D97-AF65-F5344CB8AC3E}">
        <p14:creationId xmlns:p14="http://schemas.microsoft.com/office/powerpoint/2010/main" val="34288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nowflakes design 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Snowflakes design slides.potx" id="{DEE1F0AD-706A-4F4C-823D-ADFE5851E3EA}" vid="{52425298-8660-4232-B133-1A88C14B38E6}"/>
    </a:ext>
  </a:extLst>
</a:theme>
</file>

<file path=ppt/theme/theme2.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D8853CD7-B1C6-4FDD-B6D0-92A83B857D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783485-1103-4BBC-98A1-D39A248154C3}">
  <ds:schemaRefs>
    <ds:schemaRef ds:uri="http://schemas.microsoft.com/sharepoint/v3/contenttype/forms"/>
  </ds:schemaRefs>
</ds:datastoreItem>
</file>

<file path=customXml/itemProps3.xml><?xml version="1.0" encoding="utf-8"?>
<ds:datastoreItem xmlns:ds="http://schemas.openxmlformats.org/officeDocument/2006/customXml" ds:itemID="{2915ED37-D514-41C3-9B3C-B262145D17B7}">
  <ds:schemaRefs>
    <ds:schemaRef ds:uri="http://schemas.microsoft.com/office/2006/documentManagement/types"/>
    <ds:schemaRef ds:uri="http://schemas.openxmlformats.org/package/2006/metadata/core-properties"/>
    <ds:schemaRef ds:uri="http://purl.org/dc/elements/1.1/"/>
    <ds:schemaRef ds:uri="a4f35948-e619-41b3-aa29-22878b09cfd2"/>
    <ds:schemaRef ds:uri="http://schemas.microsoft.com/office/infopath/2007/PartnerControls"/>
    <ds:schemaRef ds:uri="http://purl.org/dc/terms/"/>
    <ds:schemaRef ds:uri="40262f94-9f35-4ac3-9a90-690165a166b7"/>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2166</TotalTime>
  <Words>1250</Words>
  <Application>Microsoft Office PowerPoint</Application>
  <PresentationFormat>Custom</PresentationFormat>
  <Paragraphs>206</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Euphemia</vt:lpstr>
      <vt:lpstr>Snowflakes design template</vt:lpstr>
      <vt:lpstr>Utilizing Meteorological Data with Supervised Learning to Predict Snowfall Amounts at Copper Mountain Ski Resort </vt:lpstr>
      <vt:lpstr>Introduction</vt:lpstr>
      <vt:lpstr>Overview</vt:lpstr>
      <vt:lpstr>Surface Data</vt:lpstr>
      <vt:lpstr>Surface Data Monitor Locations</vt:lpstr>
      <vt:lpstr>Additional Upper Air Data</vt:lpstr>
      <vt:lpstr>Snowfall vs Snow Depth</vt:lpstr>
      <vt:lpstr>Modeling Methodology</vt:lpstr>
      <vt:lpstr>Test/Training Partitions</vt:lpstr>
      <vt:lpstr>Feature Selection</vt:lpstr>
      <vt:lpstr>Model Performance of Snowfall Predictions</vt:lpstr>
      <vt:lpstr>Snowfall Distributions between Training and Test Set</vt:lpstr>
      <vt:lpstr>Upper Air Data Inclusion (Partition A)</vt:lpstr>
      <vt:lpstr>Multicollinearity and Non-linear features</vt:lpstr>
      <vt:lpstr>Non-linearity considerations</vt:lpstr>
      <vt:lpstr>Recommendations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Meteorological Data with Supervised Learning to Predict Snowfall Amounts at Copper Mountain Ski Resort</dc:title>
  <dc:creator>RAPP</dc:creator>
  <cp:lastModifiedBy>RAPP</cp:lastModifiedBy>
  <cp:revision>36</cp:revision>
  <cp:lastPrinted>2019-05-17T16:10:13Z</cp:lastPrinted>
  <dcterms:created xsi:type="dcterms:W3CDTF">2019-05-16T05:40:06Z</dcterms:created>
  <dcterms:modified xsi:type="dcterms:W3CDTF">2019-05-17T17:54:42Z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